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67"/>
  </p:notesMasterIdLst>
  <p:handoutMasterIdLst>
    <p:handoutMasterId r:id="rId68"/>
  </p:handoutMasterIdLst>
  <p:sldIdLst>
    <p:sldId id="381" r:id="rId2"/>
    <p:sldId id="467" r:id="rId3"/>
    <p:sldId id="447" r:id="rId4"/>
    <p:sldId id="554" r:id="rId5"/>
    <p:sldId id="480" r:id="rId6"/>
    <p:sldId id="481" r:id="rId7"/>
    <p:sldId id="448" r:id="rId8"/>
    <p:sldId id="450" r:id="rId9"/>
    <p:sldId id="534" r:id="rId10"/>
    <p:sldId id="555" r:id="rId11"/>
    <p:sldId id="550" r:id="rId12"/>
    <p:sldId id="547" r:id="rId13"/>
    <p:sldId id="563" r:id="rId14"/>
    <p:sldId id="560" r:id="rId15"/>
    <p:sldId id="561" r:id="rId16"/>
    <p:sldId id="562" r:id="rId17"/>
    <p:sldId id="549" r:id="rId18"/>
    <p:sldId id="564" r:id="rId19"/>
    <p:sldId id="565" r:id="rId20"/>
    <p:sldId id="556" r:id="rId21"/>
    <p:sldId id="570" r:id="rId22"/>
    <p:sldId id="572" r:id="rId23"/>
    <p:sldId id="569" r:id="rId24"/>
    <p:sldId id="527" r:id="rId25"/>
    <p:sldId id="352" r:id="rId26"/>
    <p:sldId id="546" r:id="rId27"/>
    <p:sldId id="488" r:id="rId28"/>
    <p:sldId id="489" r:id="rId29"/>
    <p:sldId id="525" r:id="rId30"/>
    <p:sldId id="502" r:id="rId31"/>
    <p:sldId id="497" r:id="rId32"/>
    <p:sldId id="498" r:id="rId33"/>
    <p:sldId id="566" r:id="rId34"/>
    <p:sldId id="567" r:id="rId35"/>
    <p:sldId id="500" r:id="rId36"/>
    <p:sldId id="522" r:id="rId37"/>
    <p:sldId id="523" r:id="rId38"/>
    <p:sldId id="524" r:id="rId39"/>
    <p:sldId id="520" r:id="rId40"/>
    <p:sldId id="521" r:id="rId41"/>
    <p:sldId id="506" r:id="rId42"/>
    <p:sldId id="475" r:id="rId43"/>
    <p:sldId id="443" r:id="rId44"/>
    <p:sldId id="499" r:id="rId45"/>
    <p:sldId id="496" r:id="rId46"/>
    <p:sldId id="513" r:id="rId47"/>
    <p:sldId id="517" r:id="rId48"/>
    <p:sldId id="515" r:id="rId49"/>
    <p:sldId id="516" r:id="rId50"/>
    <p:sldId id="528" r:id="rId51"/>
    <p:sldId id="508" r:id="rId52"/>
    <p:sldId id="415" r:id="rId53"/>
    <p:sldId id="444" r:id="rId54"/>
    <p:sldId id="501" r:id="rId55"/>
    <p:sldId id="410" r:id="rId56"/>
    <p:sldId id="536" r:id="rId57"/>
    <p:sldId id="542" r:id="rId58"/>
    <p:sldId id="530" r:id="rId59"/>
    <p:sldId id="537" r:id="rId60"/>
    <p:sldId id="511" r:id="rId61"/>
    <p:sldId id="507" r:id="rId62"/>
    <p:sldId id="465" r:id="rId63"/>
    <p:sldId id="529" r:id="rId64"/>
    <p:sldId id="526" r:id="rId65"/>
    <p:sldId id="469" r:id="rId66"/>
  </p:sldIdLst>
  <p:sldSz cx="9144000" cy="6858000" type="screen4x3"/>
  <p:notesSz cx="6799263" cy="9929813"/>
  <p:defaultTextStyle>
    <a:defPPr>
      <a:defRPr lang="de-DE"/>
    </a:defPPr>
    <a:lvl1pPr marL="0" algn="l" defTabSz="912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255" algn="l" defTabSz="912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509" algn="l" defTabSz="912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764" algn="l" defTabSz="912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018" algn="l" defTabSz="912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1273" algn="l" defTabSz="912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7529" algn="l" defTabSz="912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3784" algn="l" defTabSz="912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0030" algn="l" defTabSz="912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AA786D9B-C8CA-42DA-9480-0017EC98BBEC}">
          <p14:sldIdLst>
            <p14:sldId id="381"/>
            <p14:sldId id="467"/>
          </p14:sldIdLst>
        </p14:section>
        <p14:section name="Ausgangslage" id="{78C459B9-B13A-4C85-8851-1758C94C1174}">
          <p14:sldIdLst>
            <p14:sldId id="447"/>
            <p14:sldId id="554"/>
            <p14:sldId id="480"/>
            <p14:sldId id="481"/>
            <p14:sldId id="448"/>
            <p14:sldId id="450"/>
            <p14:sldId id="534"/>
            <p14:sldId id="555"/>
            <p14:sldId id="550"/>
            <p14:sldId id="547"/>
            <p14:sldId id="563"/>
            <p14:sldId id="560"/>
            <p14:sldId id="561"/>
            <p14:sldId id="562"/>
            <p14:sldId id="549"/>
            <p14:sldId id="564"/>
            <p14:sldId id="565"/>
            <p14:sldId id="556"/>
            <p14:sldId id="570"/>
            <p14:sldId id="572"/>
            <p14:sldId id="569"/>
            <p14:sldId id="527"/>
          </p14:sldIdLst>
        </p14:section>
        <p14:section name="Zielbild KirchGemeindePlus" id="{96D4EA1D-E6C9-4914-BF90-6CA099B775B4}">
          <p14:sldIdLst>
            <p14:sldId id="352"/>
            <p14:sldId id="546"/>
            <p14:sldId id="488"/>
            <p14:sldId id="489"/>
            <p14:sldId id="525"/>
          </p14:sldIdLst>
        </p14:section>
        <p14:section name="Vision" id="{ED4DD8D1-7D86-4295-9576-E3DD1B01B463}">
          <p14:sldIdLst>
            <p14:sldId id="502"/>
            <p14:sldId id="497"/>
            <p14:sldId id="498"/>
            <p14:sldId id="566"/>
            <p14:sldId id="567"/>
          </p14:sldIdLst>
        </p14:section>
        <p14:section name="Strategie" id="{A91FDFB7-D49F-4D20-9AB4-3840D96EB2ED}">
          <p14:sldIdLst>
            <p14:sldId id="500"/>
            <p14:sldId id="522"/>
            <p14:sldId id="523"/>
            <p14:sldId id="524"/>
            <p14:sldId id="520"/>
            <p14:sldId id="521"/>
            <p14:sldId id="506"/>
            <p14:sldId id="475"/>
            <p14:sldId id="443"/>
          </p14:sldIdLst>
        </p14:section>
        <p14:section name="Struktur" id="{4AC1F8BD-2EBA-4271-9667-5BFEBA0B9EA5}">
          <p14:sldIdLst>
            <p14:sldId id="499"/>
            <p14:sldId id="496"/>
            <p14:sldId id="513"/>
            <p14:sldId id="517"/>
            <p14:sldId id="515"/>
            <p14:sldId id="516"/>
            <p14:sldId id="528"/>
            <p14:sldId id="508"/>
            <p14:sldId id="415"/>
            <p14:sldId id="444"/>
          </p14:sldIdLst>
        </p14:section>
        <p14:section name="Kultur" id="{DBF83C4C-1A21-4CFB-A783-2A063508821E}">
          <p14:sldIdLst>
            <p14:sldId id="501"/>
            <p14:sldId id="410"/>
            <p14:sldId id="536"/>
            <p14:sldId id="542"/>
            <p14:sldId id="530"/>
            <p14:sldId id="537"/>
            <p14:sldId id="511"/>
            <p14:sldId id="507"/>
            <p14:sldId id="465"/>
            <p14:sldId id="529"/>
            <p14:sldId id="526"/>
            <p14:sldId id="46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BF6"/>
    <a:srgbClr val="FBA3E8"/>
    <a:srgbClr val="D9D9D9"/>
    <a:srgbClr val="0070C0"/>
    <a:srgbClr val="AFAFB2"/>
    <a:srgbClr val="31BC91"/>
    <a:srgbClr val="0079BC"/>
    <a:srgbClr val="000000"/>
    <a:srgbClr val="8B45A2"/>
    <a:srgbClr val="71A2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11" autoAdjust="0"/>
    <p:restoredTop sz="97761" autoAdjust="0"/>
  </p:normalViewPr>
  <p:slideViewPr>
    <p:cSldViewPr>
      <p:cViewPr>
        <p:scale>
          <a:sx n="100" d="100"/>
          <a:sy n="100" d="100"/>
        </p:scale>
        <p:origin x="-782" y="-58"/>
      </p:cViewPr>
      <p:guideLst>
        <p:guide orient="horz" pos="2205"/>
        <p:guide pos="4694"/>
        <p:guide pos="2381"/>
      </p:guideLst>
    </p:cSldViewPr>
  </p:slideViewPr>
  <p:outlineViewPr>
    <p:cViewPr>
      <p:scale>
        <a:sx n="33" d="100"/>
        <a:sy n="33" d="100"/>
      </p:scale>
      <p:origin x="0" y="769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68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0" i="0" baseline="0" dirty="0" err="1" smtClean="0">
                <a:effectLst/>
              </a:rPr>
              <a:t>Bevölkerung</a:t>
            </a:r>
            <a:r>
              <a:rPr lang="en-US" sz="1600" b="0" i="0" baseline="0" dirty="0" smtClean="0">
                <a:effectLst/>
              </a:rPr>
              <a:t> &amp; </a:t>
            </a:r>
            <a:r>
              <a:rPr lang="en-US" sz="1600" b="0" i="0" baseline="0" dirty="0" err="1">
                <a:effectLst/>
              </a:rPr>
              <a:t>Reformierte</a:t>
            </a:r>
            <a:endParaRPr lang="de-CH" sz="1600" b="0" dirty="0">
              <a:effectLst/>
            </a:endParaRP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BEZ!$A$144</c:f>
              <c:strCache>
                <c:ptCount val="1"/>
                <c:pt idx="0">
                  <c:v>Kanton ZH</c:v>
                </c:pt>
              </c:strCache>
            </c:strRef>
          </c:tx>
          <c:spPr>
            <a:ln w="50800">
              <a:solidFill>
                <a:schemeClr val="tx1"/>
              </a:solidFill>
            </a:ln>
          </c:spPr>
          <c:marker>
            <c:symbol val="none"/>
          </c:marker>
          <c:dPt>
            <c:idx val="5"/>
            <c:marker>
              <c:symbol val="diamond"/>
              <c:size val="10"/>
              <c:spPr>
                <a:solidFill>
                  <a:schemeClr val="tx1"/>
                </a:solidFill>
                <a:ln>
                  <a:noFill/>
                </a:ln>
              </c:spPr>
            </c:marker>
            <c:bubble3D val="0"/>
          </c:dPt>
          <c:dPt>
            <c:idx val="7"/>
            <c:bubble3D val="0"/>
            <c:spPr>
              <a:ln w="50800">
                <a:solidFill>
                  <a:schemeClr val="tx1"/>
                </a:solidFill>
              </a:ln>
            </c:spPr>
          </c:dPt>
          <c:dPt>
            <c:idx val="8"/>
            <c:bubble3D val="0"/>
            <c:spPr>
              <a:ln w="50800">
                <a:solidFill>
                  <a:schemeClr val="tx1"/>
                </a:solidFill>
              </a:ln>
            </c:spPr>
          </c:dPt>
          <c:dPt>
            <c:idx val="9"/>
            <c:bubble3D val="0"/>
            <c:spPr>
              <a:ln w="50800">
                <a:solidFill>
                  <a:schemeClr val="tx1"/>
                </a:solidFill>
              </a:ln>
            </c:spPr>
          </c:dPt>
          <c:dPt>
            <c:idx val="10"/>
            <c:bubble3D val="0"/>
            <c:spPr>
              <a:ln w="50800">
                <a:solidFill>
                  <a:schemeClr val="tx1"/>
                </a:solidFill>
              </a:ln>
            </c:spPr>
          </c:dPt>
          <c:cat>
            <c:numRef>
              <c:f>BEZ!$B$143:$L$143</c:f>
              <c:numCache>
                <c:formatCode>General</c:formatCode>
                <c:ptCount val="9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</c:v>
                </c:pt>
                <c:pt idx="8">
                  <c:v>2030</c:v>
                </c:pt>
              </c:numCache>
            </c:numRef>
          </c:cat>
          <c:val>
            <c:numRef>
              <c:f>BEZ!$B$144:$L$144</c:f>
              <c:numCache>
                <c:formatCode>General</c:formatCode>
                <c:ptCount val="9"/>
                <c:pt idx="0">
                  <c:v>1154681</c:v>
                </c:pt>
                <c:pt idx="1">
                  <c:v>1172970</c:v>
                </c:pt>
                <c:pt idx="2">
                  <c:v>1206708</c:v>
                </c:pt>
                <c:pt idx="3">
                  <c:v>1264141</c:v>
                </c:pt>
                <c:pt idx="4">
                  <c:v>1371007</c:v>
                </c:pt>
                <c:pt idx="5">
                  <c:v>1454122</c:v>
                </c:pt>
                <c:pt idx="6">
                  <c:v>1517351</c:v>
                </c:pt>
                <c:pt idx="7">
                  <c:v>1570128</c:v>
                </c:pt>
                <c:pt idx="8">
                  <c:v>1617641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BEZ!$A$145</c:f>
              <c:strCache>
                <c:ptCount val="1"/>
                <c:pt idx="0">
                  <c:v>Reformierte</c:v>
                </c:pt>
              </c:strCache>
            </c:strRef>
          </c:tx>
          <c:spPr>
            <a:ln w="50800">
              <a:solidFill>
                <a:srgbClr val="0079BC"/>
              </a:solidFill>
            </a:ln>
          </c:spPr>
          <c:marker>
            <c:symbol val="none"/>
          </c:marker>
          <c:dPt>
            <c:idx val="5"/>
            <c:marker>
              <c:symbol val="diamond"/>
              <c:size val="10"/>
              <c:spPr>
                <a:solidFill>
                  <a:srgbClr val="0079BC"/>
                </a:solidFill>
                <a:ln>
                  <a:noFill/>
                </a:ln>
              </c:spPr>
            </c:marker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cat>
            <c:numRef>
              <c:f>BEZ!$B$143:$L$143</c:f>
              <c:numCache>
                <c:formatCode>General</c:formatCode>
                <c:ptCount val="9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</c:v>
                </c:pt>
                <c:pt idx="8">
                  <c:v>2030</c:v>
                </c:pt>
              </c:numCache>
            </c:numRef>
          </c:cat>
          <c:val>
            <c:numRef>
              <c:f>BEZ!$B$145:$L$145</c:f>
              <c:numCache>
                <c:formatCode>General</c:formatCode>
                <c:ptCount val="9"/>
                <c:pt idx="0">
                  <c:v>566305</c:v>
                </c:pt>
                <c:pt idx="1">
                  <c:v>532963</c:v>
                </c:pt>
                <c:pt idx="2">
                  <c:v>509266</c:v>
                </c:pt>
                <c:pt idx="3">
                  <c:v>487097</c:v>
                </c:pt>
                <c:pt idx="4">
                  <c:v>472970</c:v>
                </c:pt>
                <c:pt idx="5">
                  <c:v>442382.2502492136</c:v>
                </c:pt>
                <c:pt idx="6">
                  <c:v>401716.80803103693</c:v>
                </c:pt>
                <c:pt idx="7">
                  <c:v>353619.8460423678</c:v>
                </c:pt>
                <c:pt idx="8">
                  <c:v>300321.26615120762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8510720"/>
        <c:axId val="268512256"/>
      </c:lineChart>
      <c:catAx>
        <c:axId val="268510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1800000" vert="horz"/>
          <a:lstStyle/>
          <a:p>
            <a:pPr>
              <a:defRPr sz="1100"/>
            </a:pPr>
            <a:endParaRPr lang="de-DE"/>
          </a:p>
        </c:txPr>
        <c:crossAx val="268512256"/>
        <c:crosses val="autoZero"/>
        <c:auto val="1"/>
        <c:lblAlgn val="ctr"/>
        <c:lblOffset val="100"/>
        <c:noMultiLvlLbl val="0"/>
      </c:catAx>
      <c:valAx>
        <c:axId val="268512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26851072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600" b="0" i="0" baseline="0" dirty="0" err="1" smtClean="0">
                <a:effectLst/>
                <a:latin typeface="+mj-lt"/>
              </a:rPr>
              <a:t>Anteil</a:t>
            </a:r>
            <a:r>
              <a:rPr lang="en-US" sz="1600" b="0" i="0" baseline="0" dirty="0" smtClean="0">
                <a:effectLst/>
                <a:latin typeface="+mj-lt"/>
              </a:rPr>
              <a:t> </a:t>
            </a:r>
            <a:r>
              <a:rPr lang="en-US" sz="1600" b="0" i="0" baseline="0" dirty="0" err="1" smtClean="0">
                <a:effectLst/>
                <a:latin typeface="+mj-lt"/>
              </a:rPr>
              <a:t>Reformierte</a:t>
            </a:r>
            <a:r>
              <a:rPr lang="en-US" sz="1600" b="0" i="0" baseline="0" dirty="0" smtClean="0">
                <a:effectLst/>
                <a:latin typeface="+mj-lt"/>
              </a:rPr>
              <a:t> / </a:t>
            </a:r>
            <a:r>
              <a:rPr lang="en-US" sz="1600" b="0" i="0" baseline="0" dirty="0" err="1" smtClean="0">
                <a:effectLst/>
                <a:latin typeface="+mj-lt"/>
              </a:rPr>
              <a:t>Bevölkerung</a:t>
            </a:r>
            <a:r>
              <a:rPr lang="en-US" sz="1600" b="0" i="0" baseline="0" dirty="0" smtClean="0">
                <a:effectLst/>
                <a:latin typeface="+mj-lt"/>
              </a:rPr>
              <a:t>                        </a:t>
            </a:r>
            <a:endParaRPr lang="de-CH" sz="1600" dirty="0">
              <a:effectLst/>
              <a:latin typeface="+mj-lt"/>
            </a:endParaRPr>
          </a:p>
        </c:rich>
      </c:tx>
      <c:overlay val="0"/>
    </c:title>
    <c:autoTitleDeleted val="0"/>
    <c:plotArea>
      <c:layout/>
      <c:lineChart>
        <c:grouping val="percentStacked"/>
        <c:varyColors val="0"/>
        <c:ser>
          <c:idx val="0"/>
          <c:order val="0"/>
          <c:tx>
            <c:strRef>
              <c:f>BEZ!$A$154</c:f>
              <c:strCache>
                <c:ptCount val="1"/>
                <c:pt idx="0">
                  <c:v>Reformierte</c:v>
                </c:pt>
              </c:strCache>
            </c:strRef>
          </c:tx>
          <c:spPr>
            <a:ln w="50800">
              <a:solidFill>
                <a:srgbClr val="0079BC"/>
              </a:solidFill>
            </a:ln>
          </c:spPr>
          <c:marker>
            <c:symbol val="none"/>
          </c:marker>
          <c:dPt>
            <c:idx val="5"/>
            <c:marker>
              <c:symbol val="diamond"/>
              <c:size val="10"/>
              <c:spPr>
                <a:solidFill>
                  <a:srgbClr val="0079BC"/>
                </a:solidFill>
                <a:ln>
                  <a:noFill/>
                </a:ln>
              </c:spPr>
            </c:marker>
            <c:bubble3D val="0"/>
          </c:dPt>
          <c:dPt>
            <c:idx val="6"/>
            <c:bubble3D val="0"/>
            <c:spPr>
              <a:ln w="50800">
                <a:solidFill>
                  <a:srgbClr val="0079BC"/>
                </a:solidFill>
              </a:ln>
            </c:spPr>
          </c:dPt>
          <c:dPt>
            <c:idx val="7"/>
            <c:bubble3D val="0"/>
            <c:spPr>
              <a:ln w="50800">
                <a:solidFill>
                  <a:srgbClr val="0079BC"/>
                </a:solidFill>
              </a:ln>
            </c:spPr>
          </c:dPt>
          <c:dPt>
            <c:idx val="8"/>
            <c:bubble3D val="0"/>
            <c:spPr>
              <a:ln w="50800">
                <a:solidFill>
                  <a:srgbClr val="0079BC"/>
                </a:solidFill>
              </a:ln>
            </c:spPr>
          </c:dPt>
          <c:dPt>
            <c:idx val="9"/>
            <c:bubble3D val="0"/>
            <c:spPr>
              <a:ln w="50800">
                <a:solidFill>
                  <a:srgbClr val="0079BC"/>
                </a:solidFill>
              </a:ln>
            </c:spPr>
          </c:dPt>
          <c:dPt>
            <c:idx val="10"/>
            <c:bubble3D val="0"/>
            <c:spPr>
              <a:ln w="50800">
                <a:solidFill>
                  <a:srgbClr val="0079BC"/>
                </a:solidFill>
              </a:ln>
            </c:spPr>
          </c:dPt>
          <c:cat>
            <c:numRef>
              <c:f>BEZ!$B$153:$L$153</c:f>
              <c:numCache>
                <c:formatCode>General</c:formatCode>
                <c:ptCount val="9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</c:v>
                </c:pt>
                <c:pt idx="8">
                  <c:v>2030</c:v>
                </c:pt>
              </c:numCache>
            </c:numRef>
          </c:cat>
          <c:val>
            <c:numRef>
              <c:f>BEZ!$B$154:$L$154</c:f>
              <c:numCache>
                <c:formatCode>0%</c:formatCode>
                <c:ptCount val="9"/>
                <c:pt idx="0">
                  <c:v>0.49044281494196201</c:v>
                </c:pt>
                <c:pt idx="1">
                  <c:v>0.45437052951055901</c:v>
                </c:pt>
                <c:pt idx="2">
                  <c:v>0.42202919016033702</c:v>
                </c:pt>
                <c:pt idx="3">
                  <c:v>0.38531856810276699</c:v>
                </c:pt>
                <c:pt idx="4">
                  <c:v>0.34498000374906901</c:v>
                </c:pt>
                <c:pt idx="5">
                  <c:v>0.30422636494682898</c:v>
                </c:pt>
                <c:pt idx="6">
                  <c:v>0.26474876810378001</c:v>
                </c:pt>
                <c:pt idx="7">
                  <c:v>0.22521720906981299</c:v>
                </c:pt>
                <c:pt idx="8">
                  <c:v>0.18565384170604499</c:v>
                </c:pt>
              </c:numCache>
            </c:numRef>
          </c:val>
          <c:smooth val="0"/>
        </c:ser>
        <c:ser>
          <c:idx val="5"/>
          <c:order val="1"/>
          <c:tx>
            <c:strRef>
              <c:f>BEZ!$A$155</c:f>
              <c:strCache>
                <c:ptCount val="1"/>
                <c:pt idx="0">
                  <c:v>Bevölkerung 100%</c:v>
                </c:pt>
              </c:strCache>
            </c:strRef>
          </c:tx>
          <c:spPr>
            <a:ln w="10160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BEZ!$B$153:$L$153</c:f>
              <c:numCache>
                <c:formatCode>General</c:formatCode>
                <c:ptCount val="9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</c:v>
                </c:pt>
                <c:pt idx="8">
                  <c:v>2030</c:v>
                </c:pt>
              </c:numCache>
            </c:numRef>
          </c:cat>
          <c:val>
            <c:numRef>
              <c:f>BEZ!$B$155:$L$155</c:f>
              <c:numCache>
                <c:formatCode>0%</c:formatCode>
                <c:ptCount val="9"/>
                <c:pt idx="0">
                  <c:v>0.50955718505803704</c:v>
                </c:pt>
                <c:pt idx="1">
                  <c:v>0.54562947048944199</c:v>
                </c:pt>
                <c:pt idx="2">
                  <c:v>0.57797080983966298</c:v>
                </c:pt>
                <c:pt idx="3">
                  <c:v>0.61468143189723301</c:v>
                </c:pt>
                <c:pt idx="4">
                  <c:v>0.65501999625093099</c:v>
                </c:pt>
                <c:pt idx="5">
                  <c:v>0.69577363505317102</c:v>
                </c:pt>
                <c:pt idx="6">
                  <c:v>0.73525123189621999</c:v>
                </c:pt>
                <c:pt idx="7">
                  <c:v>0.77478279093018598</c:v>
                </c:pt>
                <c:pt idx="8">
                  <c:v>0.81434615829395496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8560640"/>
        <c:axId val="269156352"/>
      </c:lineChart>
      <c:catAx>
        <c:axId val="268560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1800000"/>
          <a:lstStyle/>
          <a:p>
            <a:pPr>
              <a:defRPr sz="1100"/>
            </a:pPr>
            <a:endParaRPr lang="de-DE"/>
          </a:p>
        </c:txPr>
        <c:crossAx val="269156352"/>
        <c:crosses val="autoZero"/>
        <c:auto val="1"/>
        <c:lblAlgn val="ctr"/>
        <c:lblOffset val="100"/>
        <c:noMultiLvlLbl val="0"/>
      </c:catAx>
      <c:valAx>
        <c:axId val="269156352"/>
        <c:scaling>
          <c:orientation val="minMax"/>
          <c:max val="1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26856064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8" cy="496490"/>
          </a:xfrm>
          <a:prstGeom prst="rect">
            <a:avLst/>
          </a:prstGeom>
        </p:spPr>
        <p:txBody>
          <a:bodyPr vert="horz" lIns="95565" tIns="47783" rIns="95565" bIns="47783" rtlCol="0"/>
          <a:lstStyle>
            <a:lvl1pPr algn="l">
              <a:defRPr sz="1300"/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8" cy="496490"/>
          </a:xfrm>
          <a:prstGeom prst="rect">
            <a:avLst/>
          </a:prstGeom>
        </p:spPr>
        <p:txBody>
          <a:bodyPr vert="horz" lIns="95565" tIns="47783" rIns="95565" bIns="47783" rtlCol="0"/>
          <a:lstStyle>
            <a:lvl1pPr algn="r">
              <a:defRPr sz="1300"/>
            </a:lvl1pPr>
          </a:lstStyle>
          <a:p>
            <a:fld id="{36153630-85EB-40FB-BB56-347D35C1C39D}" type="datetimeFigureOut">
              <a:rPr lang="de-CH" smtClean="0"/>
              <a:pPr/>
              <a:t>27.05.2018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6348" cy="496490"/>
          </a:xfrm>
          <a:prstGeom prst="rect">
            <a:avLst/>
          </a:prstGeom>
        </p:spPr>
        <p:txBody>
          <a:bodyPr vert="horz" lIns="95565" tIns="47783" rIns="95565" bIns="47783" rtlCol="0" anchor="b"/>
          <a:lstStyle>
            <a:lvl1pPr algn="l">
              <a:defRPr sz="1300"/>
            </a:lvl1pPr>
          </a:lstStyle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1342" y="9431599"/>
            <a:ext cx="2946348" cy="496490"/>
          </a:xfrm>
          <a:prstGeom prst="rect">
            <a:avLst/>
          </a:prstGeom>
        </p:spPr>
        <p:txBody>
          <a:bodyPr vert="horz" lIns="95565" tIns="47783" rIns="95565" bIns="47783" rtlCol="0" anchor="b"/>
          <a:lstStyle>
            <a:lvl1pPr algn="r">
              <a:defRPr sz="1300"/>
            </a:lvl1pPr>
          </a:lstStyle>
          <a:p>
            <a:fld id="{D2687B8A-FF90-4DCA-A852-F4B6A0A5ED48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69707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8" cy="496490"/>
          </a:xfrm>
          <a:prstGeom prst="rect">
            <a:avLst/>
          </a:prstGeom>
        </p:spPr>
        <p:txBody>
          <a:bodyPr vert="horz" lIns="95565" tIns="47783" rIns="95565" bIns="47783" rtlCol="0"/>
          <a:lstStyle>
            <a:lvl1pPr algn="l">
              <a:defRPr sz="1300"/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8" cy="496490"/>
          </a:xfrm>
          <a:prstGeom prst="rect">
            <a:avLst/>
          </a:prstGeom>
        </p:spPr>
        <p:txBody>
          <a:bodyPr vert="horz" lIns="95565" tIns="47783" rIns="95565" bIns="47783" rtlCol="0"/>
          <a:lstStyle>
            <a:lvl1pPr algn="r">
              <a:defRPr sz="1300"/>
            </a:lvl1pPr>
          </a:lstStyle>
          <a:p>
            <a:fld id="{AE588902-1AD4-4403-B67B-33EF7F838507}" type="datetimeFigureOut">
              <a:rPr lang="de-CH" smtClean="0"/>
              <a:pPr/>
              <a:t>27.05.2018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5" tIns="47783" rIns="95565" bIns="47783" rtlCol="0" anchor="ctr"/>
          <a:lstStyle/>
          <a:p>
            <a:endParaRPr lang="de-CH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5565" tIns="47783" rIns="95565" bIns="47783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8" cy="496490"/>
          </a:xfrm>
          <a:prstGeom prst="rect">
            <a:avLst/>
          </a:prstGeom>
        </p:spPr>
        <p:txBody>
          <a:bodyPr vert="horz" lIns="95565" tIns="47783" rIns="95565" bIns="47783" rtlCol="0" anchor="b"/>
          <a:lstStyle>
            <a:lvl1pPr algn="l">
              <a:defRPr sz="1300"/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8" cy="496490"/>
          </a:xfrm>
          <a:prstGeom prst="rect">
            <a:avLst/>
          </a:prstGeom>
        </p:spPr>
        <p:txBody>
          <a:bodyPr vert="horz" lIns="95565" tIns="47783" rIns="95565" bIns="47783" rtlCol="0" anchor="b"/>
          <a:lstStyle>
            <a:lvl1pPr algn="r">
              <a:defRPr sz="1300"/>
            </a:lvl1pPr>
          </a:lstStyle>
          <a:p>
            <a:fld id="{69DCF41F-0D5E-4DCC-BD7B-CAED356A6F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03676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5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255" algn="l" defTabSz="9125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509" algn="l" defTabSz="9125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764" algn="l" defTabSz="9125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018" algn="l" defTabSz="9125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1273" algn="l" defTabSz="9125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529" algn="l" defTabSz="9125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3784" algn="l" defTabSz="9125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0030" algn="l" defTabSz="9125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CF41F-0D5E-4DCC-BD7B-CAED356A6F90}" type="slidenum">
              <a:rPr lang="de-CH" smtClean="0"/>
              <a:pPr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5954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CF41F-0D5E-4DCC-BD7B-CAED356A6F90}" type="slidenum">
              <a:rPr lang="de-CH" smtClean="0"/>
              <a:pPr/>
              <a:t>32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37988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CF41F-0D5E-4DCC-BD7B-CAED356A6F90}" type="slidenum">
              <a:rPr lang="de-CH" smtClean="0"/>
              <a:pPr/>
              <a:t>33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617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CF41F-0D5E-4DCC-BD7B-CAED356A6F90}" type="slidenum">
              <a:rPr lang="de-CH" smtClean="0"/>
              <a:pPr/>
              <a:t>34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617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de-CH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2A534-85A4-4304-8492-23B6C2197455}" type="slidenum">
              <a:rPr lang="de-CH" smtClean="0">
                <a:solidFill>
                  <a:prstClr val="black"/>
                </a:solidFill>
              </a:rPr>
              <a:pPr/>
              <a:t>35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23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CF41F-0D5E-4DCC-BD7B-CAED356A6F90}" type="slidenum">
              <a:rPr lang="de-CH" smtClean="0"/>
              <a:pPr/>
              <a:t>36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668578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CF41F-0D5E-4DCC-BD7B-CAED356A6F90}" type="slidenum">
              <a:rPr lang="de-CH" smtClean="0"/>
              <a:pPr/>
              <a:t>37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17078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CF41F-0D5E-4DCC-BD7B-CAED356A6F90}" type="slidenum">
              <a:rPr lang="de-CH" smtClean="0"/>
              <a:pPr/>
              <a:t>38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603514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CH" sz="1200" b="0" dirty="0" smtClean="0"/>
          </a:p>
          <a:p>
            <a:pPr marL="0" indent="0">
              <a:buNone/>
            </a:pPr>
            <a:endParaRPr lang="de-CH" sz="1200" dirty="0" smtClean="0"/>
          </a:p>
          <a:p>
            <a:pPr marL="0" indent="0">
              <a:buNone/>
            </a:pPr>
            <a:endParaRPr lang="de-CH" sz="1200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CF41F-0D5E-4DCC-BD7B-CAED356A6F90}" type="slidenum">
              <a:rPr lang="de-CH" smtClean="0"/>
              <a:pPr/>
              <a:t>39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275207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CF41F-0D5E-4DCC-BD7B-CAED356A6F90}" type="slidenum">
              <a:rPr lang="de-CH" smtClean="0"/>
              <a:pPr/>
              <a:t>42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3681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CF41F-0D5E-4DCC-BD7B-CAED356A6F90}" type="slidenum">
              <a:rPr lang="de-CH" smtClean="0"/>
              <a:pPr/>
              <a:t>43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3681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CF41F-0D5E-4DCC-BD7B-CAED356A6F90}" type="slidenum">
              <a:rPr lang="de-CH" smtClean="0"/>
              <a:pPr/>
              <a:t>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160316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de-CH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2A534-85A4-4304-8492-23B6C2197455}" type="slidenum">
              <a:rPr lang="de-CH" smtClean="0">
                <a:solidFill>
                  <a:prstClr val="black"/>
                </a:solidFill>
              </a:rPr>
              <a:pPr/>
              <a:t>44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234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CF41F-0D5E-4DCC-BD7B-CAED356A6F90}" type="slidenum">
              <a:rPr lang="de-CH" smtClean="0"/>
              <a:pPr/>
              <a:t>45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603514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CF41F-0D5E-4DCC-BD7B-CAED356A6F90}" type="slidenum">
              <a:rPr lang="de-CH" smtClean="0"/>
              <a:pPr/>
              <a:t>46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60351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CF41F-0D5E-4DCC-BD7B-CAED356A6F90}" type="slidenum">
              <a:rPr lang="de-CH" smtClean="0"/>
              <a:pPr/>
              <a:t>52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930240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CF41F-0D5E-4DCC-BD7B-CAED356A6F90}" type="slidenum">
              <a:rPr lang="de-CH" smtClean="0"/>
              <a:pPr/>
              <a:t>53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930240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de-CH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2A534-85A4-4304-8492-23B6C2197455}" type="slidenum">
              <a:rPr lang="de-CH" smtClean="0">
                <a:solidFill>
                  <a:prstClr val="black"/>
                </a:solidFill>
              </a:rPr>
              <a:pPr/>
              <a:t>54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234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25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CF41F-0D5E-4DCC-BD7B-CAED356A6F90}" type="slidenum">
              <a:rPr lang="de-CH" smtClean="0"/>
              <a:pPr/>
              <a:t>55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27373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2A534-85A4-4304-8492-23B6C2197455}" type="slidenum">
              <a:rPr lang="de-CH" smtClean="0"/>
              <a:pPr/>
              <a:t>60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751786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CF41F-0D5E-4DCC-BD7B-CAED356A6F90}" type="slidenum">
              <a:rPr lang="de-CH" smtClean="0"/>
              <a:pPr/>
              <a:t>62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694263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CF41F-0D5E-4DCC-BD7B-CAED356A6F90}" type="slidenum">
              <a:rPr lang="de-CH" smtClean="0"/>
              <a:pPr/>
              <a:t>63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69426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Agnes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2A534-85A4-4304-8492-23B6C2197455}" type="slidenum">
              <a:rPr lang="de-CH" smtClean="0"/>
              <a:pPr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733663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CF41F-0D5E-4DCC-BD7B-CAED356A6F90}" type="slidenum">
              <a:rPr lang="de-CH" smtClean="0"/>
              <a:pPr/>
              <a:t>65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48219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CF41F-0D5E-4DCC-BD7B-CAED356A6F90}" type="slidenum">
              <a:rPr lang="de-CH" smtClean="0"/>
              <a:pPr/>
              <a:t>11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01567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050" b="0" i="1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CF41F-0D5E-4DCC-BD7B-CAED356A6F90}" type="slidenum">
              <a:rPr lang="de-CH" smtClean="0"/>
              <a:pPr/>
              <a:t>25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89697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de-CH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2A534-85A4-4304-8492-23B6C2197455}" type="slidenum">
              <a:rPr lang="de-CH" smtClean="0">
                <a:solidFill>
                  <a:prstClr val="black"/>
                </a:solidFill>
              </a:rPr>
              <a:pPr/>
              <a:t>26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23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CF41F-0D5E-4DCC-BD7B-CAED356A6F90}" type="slidenum">
              <a:rPr lang="de-CH" smtClean="0"/>
              <a:pPr/>
              <a:t>27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5487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CF41F-0D5E-4DCC-BD7B-CAED356A6F90}" type="slidenum">
              <a:rPr lang="de-CH" smtClean="0"/>
              <a:pPr/>
              <a:t>29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15587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Vision ist ein inneres Bild eines zukünftigen Zustandes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CF41F-0D5E-4DCC-BD7B-CAED356A6F90}" type="slidenum">
              <a:rPr lang="de-CH" smtClean="0"/>
              <a:pPr/>
              <a:t>31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3798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900001" y="1231770"/>
            <a:ext cx="7812000" cy="936000"/>
          </a:xfrm>
        </p:spPr>
        <p:txBody>
          <a:bodyPr anchor="t"/>
          <a:lstStyle>
            <a:lvl1pPr algn="l">
              <a:defRPr lang="de-CH" sz="2800" kern="1200">
                <a:solidFill>
                  <a:srgbClr val="0079BC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0" y="3429000"/>
            <a:ext cx="9144000" cy="3438616"/>
          </a:xfrm>
          <a:prstGeom prst="rect">
            <a:avLst/>
          </a:prstGeom>
          <a:solidFill>
            <a:srgbClr val="0079BC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137" tIns="45067" rIns="90137" bIns="45067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735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 mit Wortmarke blau">
    <p:bg>
      <p:bgPr>
        <a:solidFill>
          <a:srgbClr val="0079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901503" y="6514289"/>
            <a:ext cx="2895600" cy="2742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smtClean="0">
                <a:solidFill>
                  <a:srgbClr val="FFFFFF"/>
                </a:solidFill>
              </a:rPr>
              <a:t>© Gesamtkirchliche Dienste der Reformierten Landeskirche Zürich</a:t>
            </a:r>
            <a:endParaRPr lang="de-CH" dirty="0">
              <a:solidFill>
                <a:srgbClr val="FFFFFF"/>
              </a:solidFill>
            </a:endParaRP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8" y="6514289"/>
            <a:ext cx="2133600" cy="2742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DC49C8-CD7C-49A0-B2BB-E74A068D619E}" type="slidenum">
              <a:rPr lang="de-CH" smtClean="0">
                <a:solidFill>
                  <a:srgbClr val="FFFFFF"/>
                </a:solidFill>
              </a:rPr>
              <a:pPr/>
              <a:t>‹Nr.›</a:t>
            </a:fld>
            <a:endParaRPr lang="de-CH">
              <a:solidFill>
                <a:srgbClr val="FFFFFF"/>
              </a:solidFill>
            </a:endParaRPr>
          </a:p>
        </p:txBody>
      </p:sp>
      <p:pic>
        <p:nvPicPr>
          <p:cNvPr id="9" name="Grafik 8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75" y="332898"/>
            <a:ext cx="2064391" cy="51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52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654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 blau">
    <p:bg>
      <p:bgPr>
        <a:solidFill>
          <a:srgbClr val="0079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038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/>
          <p:cNvPicPr preferRelativeResize="0"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3429002"/>
            <a:ext cx="9143999" cy="34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63758" y="6514286"/>
            <a:ext cx="2133600" cy="274286"/>
          </a:xfrm>
          <a:prstGeom prst="rect">
            <a:avLst/>
          </a:prstGeom>
        </p:spPr>
        <p:txBody>
          <a:bodyPr lIns="80147" tIns="40074" rIns="80147" bIns="40074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10. Mai 2018</a:t>
            </a:r>
            <a:endParaRPr lang="de-CH" dirty="0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327475" y="6514286"/>
            <a:ext cx="2895600" cy="2742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smtClean="0">
                <a:solidFill>
                  <a:srgbClr val="FFFFFF"/>
                </a:solidFill>
              </a:rPr>
              <a:t>© Gesamtkirchliche Dienste der Reformierten Landeskirche Zürich</a:t>
            </a:r>
            <a:endParaRPr lang="de-CH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9" y="6514286"/>
            <a:ext cx="2133600" cy="2742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DC49C8-CD7C-49A0-B2BB-E74A068D619E}" type="slidenum">
              <a:rPr lang="de-CH" smtClean="0">
                <a:solidFill>
                  <a:srgbClr val="FFFFFF"/>
                </a:solidFill>
              </a:rPr>
              <a:pPr/>
              <a:t>‹Nr.›</a:t>
            </a:fld>
            <a:endParaRPr lang="de-CH">
              <a:solidFill>
                <a:srgbClr val="FFFFFF"/>
              </a:solidFill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900001" y="1231769"/>
            <a:ext cx="7812001" cy="936001"/>
          </a:xfrm>
        </p:spPr>
        <p:txBody>
          <a:bodyPr anchor="t"/>
          <a:lstStyle>
            <a:lvl1pPr algn="l">
              <a:defRPr lang="de-CH" sz="2800" kern="1200">
                <a:solidFill>
                  <a:srgbClr val="0079BC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13" name="Untertitel 2"/>
          <p:cNvSpPr>
            <a:spLocks noGrp="1"/>
          </p:cNvSpPr>
          <p:nvPr>
            <p:ph type="subTitle" idx="1"/>
          </p:nvPr>
        </p:nvSpPr>
        <p:spPr>
          <a:xfrm>
            <a:off x="900001" y="2239769"/>
            <a:ext cx="7812001" cy="1152128"/>
          </a:xfrm>
        </p:spPr>
        <p:txBody>
          <a:bodyPr anchor="t"/>
          <a:lstStyle>
            <a:lvl1pPr marL="0" indent="0" algn="l">
              <a:buNone/>
              <a:defRPr lang="de-CH" sz="2000" b="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1562" indent="0" algn="ctr">
              <a:buNone/>
              <a:defRPr/>
            </a:lvl2pPr>
            <a:lvl3pPr marL="903124" indent="0" algn="ctr">
              <a:buNone/>
              <a:defRPr/>
            </a:lvl3pPr>
            <a:lvl4pPr marL="1354686" indent="0" algn="ctr">
              <a:buNone/>
              <a:defRPr/>
            </a:lvl4pPr>
            <a:lvl5pPr marL="1806248" indent="0" algn="ctr">
              <a:buNone/>
              <a:defRPr/>
            </a:lvl5pPr>
            <a:lvl6pPr marL="2257811" indent="0" algn="ctr">
              <a:buNone/>
              <a:defRPr/>
            </a:lvl6pPr>
            <a:lvl7pPr marL="2709372" indent="0" algn="ctr">
              <a:buNone/>
              <a:defRPr/>
            </a:lvl7pPr>
            <a:lvl8pPr marL="3160934" indent="0" algn="ctr">
              <a:buNone/>
              <a:defRPr/>
            </a:lvl8pPr>
            <a:lvl9pPr marL="3612497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08069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11016" y="1066800"/>
            <a:ext cx="8721969" cy="685800"/>
          </a:xfrm>
        </p:spPr>
        <p:txBody>
          <a:bodyPr/>
          <a:lstStyle>
            <a:lvl1pPr>
              <a:defRPr>
                <a:solidFill>
                  <a:srgbClr val="808080"/>
                </a:solidFill>
                <a:latin typeface="Helvetica"/>
                <a:cs typeface="Helvetica"/>
              </a:defRPr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7350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00001" y="1231644"/>
            <a:ext cx="7812000" cy="936000"/>
          </a:xfrm>
        </p:spPr>
        <p:txBody>
          <a:bodyPr anchor="t"/>
          <a:lstStyle>
            <a:lvl1pPr algn="l">
              <a:defRPr lang="de-CH" sz="2800" kern="1200">
                <a:solidFill>
                  <a:srgbClr val="0079BC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00001" y="2240263"/>
            <a:ext cx="7812000" cy="1152128"/>
          </a:xfrm>
        </p:spPr>
        <p:txBody>
          <a:bodyPr anchor="t"/>
          <a:lstStyle>
            <a:lvl1pPr marL="0" indent="0" algn="l">
              <a:buNone/>
              <a:defRPr lang="de-CH" sz="2000" b="0" i="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0686" indent="0" algn="ctr">
              <a:buNone/>
              <a:defRPr/>
            </a:lvl2pPr>
            <a:lvl3pPr marL="901356" indent="0" algn="ctr">
              <a:buNone/>
              <a:defRPr/>
            </a:lvl3pPr>
            <a:lvl4pPr marL="1352040" indent="0" algn="ctr">
              <a:buNone/>
              <a:defRPr/>
            </a:lvl4pPr>
            <a:lvl5pPr marL="1802717" indent="0" algn="ctr">
              <a:buNone/>
              <a:defRPr/>
            </a:lvl5pPr>
            <a:lvl6pPr marL="2253397" indent="0" algn="ctr">
              <a:buNone/>
              <a:defRPr/>
            </a:lvl6pPr>
            <a:lvl7pPr marL="2704073" indent="0" algn="ctr">
              <a:buNone/>
              <a:defRPr/>
            </a:lvl7pPr>
            <a:lvl8pPr marL="3154754" indent="0" algn="ctr">
              <a:buNone/>
              <a:defRPr/>
            </a:lvl8pPr>
            <a:lvl9pPr marL="3605433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CH" dirty="0"/>
          </a:p>
        </p:txBody>
      </p:sp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0" y="3429000"/>
            <a:ext cx="9144000" cy="3438616"/>
          </a:xfrm>
          <a:prstGeom prst="rect">
            <a:avLst/>
          </a:prstGeom>
          <a:solidFill>
            <a:srgbClr val="0079BC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137" tIns="45067" rIns="90137" bIns="45067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226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 smtClean="0"/>
              <a:t>Seite </a:t>
            </a:r>
            <a:fld id="{D6798A19-9BA7-40E4-8DBF-3F51187AF6B4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5" name="Picture 10"/>
          <p:cNvPicPr preferRelativeResize="0">
            <a:picLocks noChangeAspect="1" noChangeArrowheads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5" b="29324"/>
          <a:stretch/>
        </p:blipFill>
        <p:spPr bwMode="auto">
          <a:xfrm>
            <a:off x="0" y="3429001"/>
            <a:ext cx="9144000" cy="343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900001" y="2240260"/>
            <a:ext cx="7812000" cy="4118380"/>
          </a:xfrm>
        </p:spPr>
        <p:txBody>
          <a:bodyPr/>
          <a:lstStyle>
            <a:lvl1pPr>
              <a:defRPr lang="de-DE" sz="23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>
              <a:defRPr lang="de-DE" sz="20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>
              <a:defRPr lang="de-DE" sz="18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>
              <a:defRPr lang="de-DE" sz="16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>
              <a:defRPr lang="de-CH" sz="1300" b="1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85069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3429000"/>
            <a:ext cx="9144000" cy="3438616"/>
          </a:xfrm>
          <a:prstGeom prst="rect">
            <a:avLst/>
          </a:prstGeom>
          <a:solidFill>
            <a:srgbClr val="0079BC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137" tIns="45067" rIns="90137" bIns="45067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ctrTitle"/>
          </p:nvPr>
        </p:nvSpPr>
        <p:spPr>
          <a:xfrm>
            <a:off x="900001" y="1231644"/>
            <a:ext cx="7812000" cy="936000"/>
          </a:xfrm>
        </p:spPr>
        <p:txBody>
          <a:bodyPr anchor="t"/>
          <a:lstStyle>
            <a:lvl1pPr algn="l">
              <a:defRPr lang="de-CH" sz="2800" kern="1200">
                <a:solidFill>
                  <a:srgbClr val="0079BC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14" name="Untertitel 2"/>
          <p:cNvSpPr>
            <a:spLocks noGrp="1"/>
          </p:cNvSpPr>
          <p:nvPr>
            <p:ph type="subTitle" idx="1"/>
          </p:nvPr>
        </p:nvSpPr>
        <p:spPr>
          <a:xfrm>
            <a:off x="900001" y="2240263"/>
            <a:ext cx="7812000" cy="1152128"/>
          </a:xfrm>
        </p:spPr>
        <p:txBody>
          <a:bodyPr anchor="t"/>
          <a:lstStyle>
            <a:lvl1pPr marL="0" indent="0" algn="l">
              <a:buNone/>
              <a:defRPr lang="de-CH" sz="2000" b="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0686" indent="0" algn="ctr">
              <a:buNone/>
              <a:defRPr/>
            </a:lvl2pPr>
            <a:lvl3pPr marL="901356" indent="0" algn="ctr">
              <a:buNone/>
              <a:defRPr/>
            </a:lvl3pPr>
            <a:lvl4pPr marL="1352040" indent="0" algn="ctr">
              <a:buNone/>
              <a:defRPr/>
            </a:lvl4pPr>
            <a:lvl5pPr marL="1802717" indent="0" algn="ctr">
              <a:buNone/>
              <a:defRPr/>
            </a:lvl5pPr>
            <a:lvl6pPr marL="2253397" indent="0" algn="ctr">
              <a:buNone/>
              <a:defRPr/>
            </a:lvl6pPr>
            <a:lvl7pPr marL="2704073" indent="0" algn="ctr">
              <a:buNone/>
              <a:defRPr/>
            </a:lvl7pPr>
            <a:lvl8pPr marL="3154754" indent="0" algn="ctr">
              <a:buNone/>
              <a:defRPr/>
            </a:lvl8pPr>
            <a:lvl9pPr marL="3605433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900000" y="3562600"/>
            <a:ext cx="7811594" cy="27963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9267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0001" y="1231644"/>
            <a:ext cx="7812000" cy="936104"/>
          </a:xfrm>
        </p:spPr>
        <p:txBody>
          <a:bodyPr/>
          <a:lstStyle>
            <a:lvl1pPr algn="l">
              <a:defRPr sz="2800">
                <a:solidFill>
                  <a:srgbClr val="0079BC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00001" y="2240260"/>
            <a:ext cx="7812000" cy="4118380"/>
          </a:xfrm>
        </p:spPr>
        <p:txBody>
          <a:bodyPr/>
          <a:lstStyle>
            <a:lvl1pPr>
              <a:defRPr lang="de-DE" sz="23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>
              <a:defRPr lang="de-DE" sz="20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>
              <a:defRPr lang="de-DE" sz="18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>
              <a:defRPr lang="de-DE" sz="16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>
              <a:defRPr lang="de-CH" sz="1300" b="1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901503" y="6514307"/>
            <a:ext cx="4556478" cy="343715"/>
          </a:xfrm>
        </p:spPr>
        <p:txBody>
          <a:bodyPr/>
          <a:lstStyle>
            <a:lvl1pPr algn="l">
              <a:defRPr sz="800">
                <a:solidFill>
                  <a:srgbClr val="0079BC"/>
                </a:solidFill>
              </a:defRPr>
            </a:lvl1pPr>
          </a:lstStyle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678459" y="6514289"/>
            <a:ext cx="2133600" cy="274286"/>
          </a:xfrm>
        </p:spPr>
        <p:txBody>
          <a:bodyPr/>
          <a:lstStyle>
            <a:lvl1pPr>
              <a:defRPr>
                <a:solidFill>
                  <a:srgbClr val="0079BC"/>
                </a:solidFill>
              </a:defRPr>
            </a:lvl1pPr>
          </a:lstStyle>
          <a:p>
            <a:fld id="{8BDC49C8-CD7C-49A0-B2BB-E74A068D619E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21825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 blau">
    <p:bg>
      <p:bgPr>
        <a:solidFill>
          <a:srgbClr val="0079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900001" y="1231644"/>
            <a:ext cx="7812000" cy="936104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900001" y="2240260"/>
            <a:ext cx="7812000" cy="4118380"/>
          </a:xfrm>
        </p:spPr>
        <p:txBody>
          <a:bodyPr/>
          <a:lstStyle>
            <a:lvl1pPr marL="338007" indent="-338007">
              <a:buFont typeface="Arial" pitchFamily="34" charset="0"/>
              <a:buChar char="•"/>
              <a:defRPr lang="de-DE" sz="2300" b="1" kern="1200" dirty="0" smtClean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>
              <a:defRPr lang="de-DE" sz="2000" b="1" kern="1200" dirty="0" smtClean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>
              <a:defRPr lang="de-DE" sz="1800" b="1" kern="1200" dirty="0" smtClean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>
              <a:defRPr lang="de-DE" sz="1600" b="1" kern="1200" dirty="0" smtClean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>
              <a:defRPr lang="de-CH" sz="1300" b="1" kern="1200" dirty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901503" y="6514289"/>
            <a:ext cx="2895600" cy="2742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smtClean="0">
                <a:solidFill>
                  <a:srgbClr val="FFFFFF"/>
                </a:solidFill>
              </a:rPr>
              <a:t>© Gesamtkirchliche Dienste der Reformierten Landeskirche Zürich</a:t>
            </a:r>
            <a:endParaRPr lang="de-CH" dirty="0">
              <a:solidFill>
                <a:srgbClr val="FFFFFF"/>
              </a:solidFill>
            </a:endParaRP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8" y="6514289"/>
            <a:ext cx="2133600" cy="2742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DC49C8-CD7C-49A0-B2BB-E74A068D619E}" type="slidenum">
              <a:rPr lang="de-CH" smtClean="0">
                <a:solidFill>
                  <a:srgbClr val="FFFFFF"/>
                </a:solidFill>
              </a:rPr>
              <a:pPr/>
              <a:t>‹Nr.›</a:t>
            </a:fld>
            <a:endParaRPr lang="de-CH">
              <a:solidFill>
                <a:srgbClr val="FFFFFF"/>
              </a:solidFill>
            </a:endParaRPr>
          </a:p>
        </p:txBody>
      </p:sp>
      <p:pic>
        <p:nvPicPr>
          <p:cNvPr id="2" name="Grafik 1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75" y="332898"/>
            <a:ext cx="2064391" cy="51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93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00000" y="2240260"/>
            <a:ext cx="3852000" cy="4118380"/>
          </a:xfrm>
        </p:spPr>
        <p:txBody>
          <a:bodyPr/>
          <a:lstStyle>
            <a:lvl1pPr>
              <a:defRPr lang="de-DE" sz="23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>
              <a:defRPr lang="de-DE" sz="20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>
              <a:defRPr lang="de-DE" sz="18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>
              <a:defRPr lang="de-DE" sz="16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>
              <a:defRPr lang="de-CH" sz="1300" b="1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60000" y="2240260"/>
            <a:ext cx="3852000" cy="4118380"/>
          </a:xfrm>
        </p:spPr>
        <p:txBody>
          <a:bodyPr/>
          <a:lstStyle>
            <a:lvl1pPr>
              <a:defRPr lang="de-DE" sz="23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>
              <a:defRPr lang="de-DE" sz="20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>
              <a:defRPr lang="de-DE" sz="18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>
              <a:defRPr lang="de-DE" sz="16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>
              <a:defRPr lang="de-CH" sz="1300" b="1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900001" y="1231644"/>
            <a:ext cx="7812000" cy="936104"/>
          </a:xfrm>
        </p:spPr>
        <p:txBody>
          <a:bodyPr/>
          <a:lstStyle>
            <a:lvl1pPr algn="l">
              <a:defRPr sz="2800">
                <a:solidFill>
                  <a:srgbClr val="0079BC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901503" y="6514289"/>
            <a:ext cx="2895600" cy="274286"/>
          </a:xfrm>
        </p:spPr>
        <p:txBody>
          <a:bodyPr/>
          <a:lstStyle>
            <a:lvl1pPr>
              <a:defRPr>
                <a:solidFill>
                  <a:srgbClr val="0079BC"/>
                </a:solidFill>
              </a:defRPr>
            </a:lvl1pPr>
          </a:lstStyle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8" y="6514289"/>
            <a:ext cx="2133600" cy="274286"/>
          </a:xfrm>
        </p:spPr>
        <p:txBody>
          <a:bodyPr/>
          <a:lstStyle>
            <a:lvl1pPr>
              <a:defRPr>
                <a:solidFill>
                  <a:srgbClr val="0079BC"/>
                </a:solidFill>
              </a:defRPr>
            </a:lvl1pPr>
          </a:lstStyle>
          <a:p>
            <a:fld id="{8BDC49C8-CD7C-49A0-B2BB-E74A068D619E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21035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ei Inhalte blau">
    <p:bg>
      <p:bgPr>
        <a:solidFill>
          <a:srgbClr val="0079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900036" y="1231644"/>
            <a:ext cx="7812000" cy="936104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888946" y="6514289"/>
            <a:ext cx="2895600" cy="2742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smtClean="0">
                <a:solidFill>
                  <a:srgbClr val="FFFFFF"/>
                </a:solidFill>
              </a:rPr>
              <a:t>© Gesamtkirchliche Dienste der Reformierten Landeskirche Zürich</a:t>
            </a:r>
            <a:endParaRPr lang="de-CH" dirty="0">
              <a:solidFill>
                <a:srgbClr val="FFFFFF"/>
              </a:solidFill>
            </a:endParaRP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8" y="6514289"/>
            <a:ext cx="2133600" cy="2742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DC49C8-CD7C-49A0-B2BB-E74A068D619E}" type="slidenum">
              <a:rPr lang="de-CH" smtClean="0">
                <a:solidFill>
                  <a:srgbClr val="FFFFFF"/>
                </a:solidFill>
              </a:rPr>
              <a:pPr/>
              <a:t>‹Nr.›</a:t>
            </a:fld>
            <a:endParaRPr lang="de-CH">
              <a:solidFill>
                <a:srgbClr val="FFFFFF"/>
              </a:solidFill>
            </a:endParaRPr>
          </a:p>
        </p:txBody>
      </p:sp>
      <p:sp>
        <p:nvSpPr>
          <p:cNvPr id="18" name="Inhaltsplatzhalter 2"/>
          <p:cNvSpPr>
            <a:spLocks noGrp="1"/>
          </p:cNvSpPr>
          <p:nvPr>
            <p:ph sz="half" idx="1"/>
          </p:nvPr>
        </p:nvSpPr>
        <p:spPr>
          <a:xfrm>
            <a:off x="900000" y="2240260"/>
            <a:ext cx="3852000" cy="4118380"/>
          </a:xfrm>
        </p:spPr>
        <p:txBody>
          <a:bodyPr/>
          <a:lstStyle>
            <a:lvl1pPr>
              <a:defRPr lang="de-DE" sz="2300" b="1" kern="1200" dirty="0" smtClean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>
              <a:defRPr lang="de-DE" sz="2000" b="1" kern="1200" dirty="0" smtClean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>
              <a:defRPr lang="de-DE" sz="1800" b="1" kern="1200" dirty="0" smtClean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>
              <a:defRPr lang="de-DE" sz="2000" b="1" kern="1200" dirty="0" smtClean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>
              <a:defRPr lang="de-CH" sz="1300" b="1" kern="1200" dirty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9" name="Inhaltsplatzhalter 3"/>
          <p:cNvSpPr>
            <a:spLocks noGrp="1"/>
          </p:cNvSpPr>
          <p:nvPr>
            <p:ph sz="half" idx="2"/>
          </p:nvPr>
        </p:nvSpPr>
        <p:spPr>
          <a:xfrm>
            <a:off x="4860032" y="2240260"/>
            <a:ext cx="3852000" cy="4118380"/>
          </a:xfrm>
        </p:spPr>
        <p:txBody>
          <a:bodyPr/>
          <a:lstStyle>
            <a:lvl1pPr>
              <a:defRPr lang="de-DE" sz="2300" b="1" kern="1200" dirty="0" smtClean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>
              <a:defRPr lang="de-DE" sz="2000" b="1" kern="1200" dirty="0" smtClean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>
              <a:defRPr lang="de-DE" sz="1800" b="1" kern="1200" dirty="0" smtClean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>
              <a:defRPr lang="de-DE" sz="1600" b="1" kern="1200" dirty="0" smtClean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>
              <a:defRPr lang="de-CH" sz="1600" b="1" kern="1200" dirty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pic>
        <p:nvPicPr>
          <p:cNvPr id="10" name="Grafik 9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75" y="332898"/>
            <a:ext cx="2064391" cy="51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72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 mit Wortmar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904430" y="6514289"/>
            <a:ext cx="2895600" cy="274286"/>
          </a:xfrm>
        </p:spPr>
        <p:txBody>
          <a:bodyPr/>
          <a:lstStyle>
            <a:lvl1pPr>
              <a:defRPr>
                <a:solidFill>
                  <a:srgbClr val="0079BC"/>
                </a:solidFill>
              </a:defRPr>
            </a:lvl1pPr>
          </a:lstStyle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8" y="6514289"/>
            <a:ext cx="2133600" cy="274286"/>
          </a:xfrm>
        </p:spPr>
        <p:txBody>
          <a:bodyPr/>
          <a:lstStyle>
            <a:lvl1pPr>
              <a:defRPr>
                <a:solidFill>
                  <a:srgbClr val="0079BC"/>
                </a:solidFill>
              </a:defRPr>
            </a:lvl1pPr>
          </a:lstStyle>
          <a:p>
            <a:fld id="{8BDC49C8-CD7C-49A0-B2BB-E74A068D619E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1590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001" y="1231644"/>
            <a:ext cx="7812000" cy="9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137" tIns="45067" rIns="90137" bIns="450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001" y="2240260"/>
            <a:ext cx="7812000" cy="4118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137" tIns="45067" rIns="90137" bIns="450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 smtClean="0"/>
              <a:t>Textmasterformate durch Klicken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76389" y="6514286"/>
            <a:ext cx="4683047" cy="23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137" tIns="45067" rIns="90137" bIns="45067" numCol="1" anchor="t" anchorCtr="0" compatLnSpc="1">
            <a:prstTxWarp prst="textNoShape">
              <a:avLst/>
            </a:prstTxWarp>
          </a:bodyPr>
          <a:lstStyle>
            <a:lvl1pPr algn="l">
              <a:defRPr sz="700">
                <a:solidFill>
                  <a:srgbClr val="0079BC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dirty="0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7729" y="6514289"/>
            <a:ext cx="2133600" cy="27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137" tIns="45067" rIns="90137" bIns="45067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0079BC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smtClean="0"/>
              <a:t>Seite </a:t>
            </a:r>
            <a:fld id="{D6798A19-9BA7-40E4-8DBF-3F51187AF6B4}" type="slidenum">
              <a:rPr lang="de-CH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CH" dirty="0"/>
          </a:p>
        </p:txBody>
      </p:sp>
      <p:pic>
        <p:nvPicPr>
          <p:cNvPr id="7" name="Picture 2"/>
          <p:cNvPicPr preferRelativeResize="0"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770" y="377147"/>
            <a:ext cx="1900101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06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de-CH" sz="2500" kern="1200" dirty="0" smtClean="0">
          <a:solidFill>
            <a:srgbClr val="0079BC"/>
          </a:solidFill>
          <a:latin typeface="Arial" charset="0"/>
          <a:ea typeface="+mn-ea"/>
          <a:cs typeface="Arial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  <a:cs typeface="Arial" charset="0"/>
        </a:defRPr>
      </a:lvl5pPr>
      <a:lvl6pPr marL="450686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  <a:cs typeface="Arial" charset="0"/>
        </a:defRPr>
      </a:lvl6pPr>
      <a:lvl7pPr marL="901356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  <a:cs typeface="Arial" charset="0"/>
        </a:defRPr>
      </a:lvl7pPr>
      <a:lvl8pPr marL="1352040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  <a:cs typeface="Arial" charset="0"/>
        </a:defRPr>
      </a:lvl8pPr>
      <a:lvl9pPr marL="1802717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38007" indent="-338007" algn="l" rtl="0" eaLnBrk="1" fontAlgn="base" hangingPunct="1">
        <a:spcBef>
          <a:spcPct val="20000"/>
        </a:spcBef>
        <a:spcAft>
          <a:spcPct val="0"/>
        </a:spcAft>
        <a:buChar char="•"/>
        <a:defRPr lang="de-CH" sz="2200" b="1" kern="1200" dirty="0" smtClean="0">
          <a:solidFill>
            <a:schemeClr val="tx1"/>
          </a:solidFill>
          <a:latin typeface="Arial" charset="0"/>
          <a:ea typeface="+mn-ea"/>
          <a:cs typeface="Arial" charset="0"/>
        </a:defRPr>
      </a:lvl1pPr>
      <a:lvl2pPr marL="732355" indent="-281675" algn="l" rtl="0" eaLnBrk="1" fontAlgn="base" hangingPunct="1">
        <a:spcBef>
          <a:spcPct val="20000"/>
        </a:spcBef>
        <a:spcAft>
          <a:spcPct val="0"/>
        </a:spcAft>
        <a:buChar char="–"/>
        <a:defRPr lang="de-CH" sz="1800" b="1" kern="1200" dirty="0" smtClean="0">
          <a:solidFill>
            <a:schemeClr val="tx1"/>
          </a:solidFill>
          <a:latin typeface="Arial" charset="0"/>
          <a:ea typeface="+mn-ea"/>
          <a:cs typeface="Arial" charset="0"/>
        </a:defRPr>
      </a:lvl2pPr>
      <a:lvl3pPr marL="1126698" indent="-225345" algn="l" rtl="0" eaLnBrk="1" fontAlgn="base" hangingPunct="1">
        <a:spcBef>
          <a:spcPct val="20000"/>
        </a:spcBef>
        <a:spcAft>
          <a:spcPct val="0"/>
        </a:spcAft>
        <a:buChar char="•"/>
        <a:defRPr lang="de-CH" sz="1600" b="1" kern="1200" dirty="0" smtClean="0">
          <a:solidFill>
            <a:schemeClr val="tx1"/>
          </a:solidFill>
          <a:latin typeface="Arial" charset="0"/>
          <a:ea typeface="+mn-ea"/>
          <a:cs typeface="Arial" charset="0"/>
        </a:defRPr>
      </a:lvl3pPr>
      <a:lvl4pPr marL="1577377" indent="-225345" algn="l" rtl="0" eaLnBrk="1" fontAlgn="base" hangingPunct="1">
        <a:spcBef>
          <a:spcPct val="20000"/>
        </a:spcBef>
        <a:spcAft>
          <a:spcPct val="0"/>
        </a:spcAft>
        <a:buChar char="–"/>
        <a:defRPr lang="de-CH" sz="1400" b="1" kern="1200" dirty="0" smtClean="0">
          <a:solidFill>
            <a:schemeClr val="tx1"/>
          </a:solidFill>
          <a:latin typeface="Arial" charset="0"/>
          <a:ea typeface="+mn-ea"/>
          <a:cs typeface="Arial" charset="0"/>
        </a:defRPr>
      </a:lvl4pPr>
      <a:lvl5pPr marL="2028056" indent="-225345" algn="l" rtl="0" eaLnBrk="1" fontAlgn="base" hangingPunct="1">
        <a:spcBef>
          <a:spcPct val="20000"/>
        </a:spcBef>
        <a:spcAft>
          <a:spcPct val="0"/>
        </a:spcAft>
        <a:buChar char="»"/>
        <a:defRPr lang="de-CH" sz="1300" b="1" kern="1200" dirty="0" smtClean="0">
          <a:solidFill>
            <a:schemeClr val="tx1"/>
          </a:solidFill>
          <a:latin typeface="Arial" charset="0"/>
          <a:ea typeface="+mn-ea"/>
          <a:cs typeface="Arial" charset="0"/>
        </a:defRPr>
      </a:lvl5pPr>
      <a:lvl6pPr marL="2478733" indent="-22534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29412" indent="-22534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380090" indent="-22534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30768" indent="-22534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01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686" algn="l" defTabSz="901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356" algn="l" defTabSz="901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040" algn="l" defTabSz="901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717" algn="l" defTabSz="901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3397" algn="l" defTabSz="901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4073" algn="l" defTabSz="901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754" algn="l" defTabSz="901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5433" algn="l" defTabSz="901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emf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ick.ch/news/politik/weil-die-zuege-zu-voll-sind-schueler-sollen-spaeter-in-die-schule-id63407.html" TargetMode="External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hyperlink" Target="https://www.blick.ch/news/schweiz/zuerich/alles-verstopft-zuerich-ist-unsere-stau-hauptstadt-id79485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irchgemeindeplus.ch/praxis/projektbeitraege-leitlinien-2017-1" TargetMode="External"/><Relationship Id="rId2" Type="http://schemas.openxmlformats.org/officeDocument/2006/relationships/hyperlink" Target="http://www.kirchgemeindeplus.ch/kontakt/gkd-ansprechpersonen-je-bezirk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kirchgemeindeplus.ch/beispiele" TargetMode="External"/><Relationship Id="rId5" Type="http://schemas.openxmlformats.org/officeDocument/2006/relationships/hyperlink" Target="https://www.zhref.ch/intern/kurse/kurse-2018" TargetMode="External"/><Relationship Id="rId4" Type="http://schemas.openxmlformats.org/officeDocument/2006/relationships/hyperlink" Target="http://www.kirchgemeindeplus.ch/praxis/prozessbegleiterinnen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>
                <a:solidFill>
                  <a:srgbClr val="FFFFFF"/>
                </a:solidFill>
              </a:rPr>
              <a:pPr/>
              <a:t>1</a:t>
            </a:fld>
            <a:endParaRPr lang="de-CH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 err="1" smtClean="0"/>
              <a:t>KirchGemeindePlus</a:t>
            </a:r>
            <a:r>
              <a:rPr lang="de-CH" dirty="0" smtClean="0"/>
              <a:t> – Wandel in den Kirchgemeinden gemeinsam gestalten 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 err="1" smtClean="0"/>
              <a:t>Zielbild</a:t>
            </a:r>
            <a:r>
              <a:rPr lang="de-CH" sz="1800" dirty="0" smtClean="0"/>
              <a:t> Kirchgemeindeplus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 smtClean="0"/>
              <a:t>Arbeit an Visionen, Strategien, Strukturen und Kulturen in Kirchgemeinden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smtClean="0">
                <a:solidFill>
                  <a:srgbClr val="FFFFFF"/>
                </a:solidFill>
              </a:rPr>
              <a:t>© Gesamtkirchliche Dienste der Reformierten Landeskirche Zürich</a:t>
            </a:r>
            <a:endParaRPr lang="de-CH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65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Ausgangslage: </a:t>
            </a:r>
            <a:r>
              <a:rPr lang="de-DE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Plurale Lebensformen (inkl. Individualisierungen) nehmen in der Schweiz zu </a:t>
            </a:r>
            <a:r>
              <a:rPr lang="de-DE" sz="2400" dirty="0"/>
              <a:t/>
            </a:r>
            <a:br>
              <a:rPr lang="de-DE" sz="2400" dirty="0"/>
            </a:br>
            <a:endParaRPr lang="de-DE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10</a:t>
            </a:fld>
            <a:endParaRPr lang="de-CH"/>
          </a:p>
        </p:txBody>
      </p:sp>
      <p:sp>
        <p:nvSpPr>
          <p:cNvPr id="13" name="Titel 1"/>
          <p:cNvSpPr txBox="1">
            <a:spLocks/>
          </p:cNvSpPr>
          <p:nvPr/>
        </p:nvSpPr>
        <p:spPr bwMode="auto">
          <a:xfrm>
            <a:off x="1332000" y="2420888"/>
            <a:ext cx="781200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137" tIns="45067" rIns="90137" bIns="45067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de-CH" sz="2800" kern="1200">
                <a:solidFill>
                  <a:srgbClr val="0079BC"/>
                </a:solidFill>
                <a:latin typeface="Arial" charset="0"/>
                <a:ea typeface="+mn-ea"/>
                <a:cs typeface="Arial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0686"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01356"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52040"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02717"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defTabSz="914400"/>
            <a:endParaRPr lang="de-D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" t="2680" r="4670"/>
          <a:stretch/>
        </p:blipFill>
        <p:spPr bwMode="auto">
          <a:xfrm>
            <a:off x="971600" y="3478862"/>
            <a:ext cx="2473479" cy="261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" t="6311" r="8191" b="4210"/>
          <a:stretch/>
        </p:blipFill>
        <p:spPr bwMode="auto">
          <a:xfrm>
            <a:off x="6300192" y="3297660"/>
            <a:ext cx="2534330" cy="280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952550" y="6341258"/>
            <a:ext cx="2949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 smtClean="0"/>
              <a:t>Quelle: BFS - </a:t>
            </a:r>
            <a:r>
              <a:rPr lang="de-DE" sz="1000" dirty="0"/>
              <a:t>Taschenstatistik der Schweiz 2018</a:t>
            </a:r>
          </a:p>
          <a:p>
            <a:endParaRPr lang="de-DE" sz="1000" dirty="0"/>
          </a:p>
        </p:txBody>
      </p:sp>
      <p:pic>
        <p:nvPicPr>
          <p:cNvPr id="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5939" r="4999" b="1856"/>
          <a:stretch/>
        </p:blipFill>
        <p:spPr bwMode="auto">
          <a:xfrm>
            <a:off x="3631334" y="3281776"/>
            <a:ext cx="2452834" cy="295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971600" y="2497475"/>
            <a:ext cx="2473479" cy="83099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Von der Industrie- zur Dienstleistungs-gesellschaft</a:t>
            </a:r>
            <a:endParaRPr lang="de-DE" sz="1600" dirty="0"/>
          </a:p>
        </p:txBody>
      </p:sp>
      <p:sp>
        <p:nvSpPr>
          <p:cNvPr id="20" name="Textfeld 19"/>
          <p:cNvSpPr txBox="1"/>
          <p:nvPr/>
        </p:nvSpPr>
        <p:spPr>
          <a:xfrm>
            <a:off x="3635896" y="2497475"/>
            <a:ext cx="2473479" cy="58477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Frauen holen in der Erwerbstätigkeit auf</a:t>
            </a:r>
            <a:endParaRPr lang="de-DE" sz="1600" dirty="0"/>
          </a:p>
        </p:txBody>
      </p:sp>
      <p:sp>
        <p:nvSpPr>
          <p:cNvPr id="22" name="Textfeld 21"/>
          <p:cNvSpPr txBox="1"/>
          <p:nvPr/>
        </p:nvSpPr>
        <p:spPr>
          <a:xfrm>
            <a:off x="6287671" y="2497475"/>
            <a:ext cx="2473479" cy="58477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Teilzeiterwerbstätigkeit erlaubt Zeit für Anderes</a:t>
            </a:r>
            <a:endParaRPr lang="de-DE" sz="1600" dirty="0"/>
          </a:p>
        </p:txBody>
      </p:sp>
      <p:grpSp>
        <p:nvGrpSpPr>
          <p:cNvPr id="19" name="Gruppieren 18"/>
          <p:cNvGrpSpPr/>
          <p:nvPr/>
        </p:nvGrpSpPr>
        <p:grpSpPr>
          <a:xfrm>
            <a:off x="7560000" y="180000"/>
            <a:ext cx="1484096" cy="1008112"/>
            <a:chOff x="1918320" y="2276872"/>
            <a:chExt cx="5100414" cy="3646272"/>
          </a:xfrm>
        </p:grpSpPr>
        <p:sp>
          <p:nvSpPr>
            <p:cNvPr id="21" name="Sechseck 20"/>
            <p:cNvSpPr>
              <a:spLocks/>
            </p:cNvSpPr>
            <p:nvPr/>
          </p:nvSpPr>
          <p:spPr>
            <a:xfrm>
              <a:off x="3567100" y="2276872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3" name="Sechseck 22"/>
            <p:cNvSpPr>
              <a:spLocks/>
            </p:cNvSpPr>
            <p:nvPr/>
          </p:nvSpPr>
          <p:spPr>
            <a:xfrm>
              <a:off x="5218534" y="2933023"/>
              <a:ext cx="1800200" cy="1148678"/>
            </a:xfrm>
            <a:prstGeom prst="hexago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4" name="Sechseck 23"/>
            <p:cNvSpPr>
              <a:spLocks/>
            </p:cNvSpPr>
            <p:nvPr/>
          </p:nvSpPr>
          <p:spPr>
            <a:xfrm>
              <a:off x="5218534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5" name="Sechseck 24"/>
            <p:cNvSpPr>
              <a:spLocks/>
            </p:cNvSpPr>
            <p:nvPr/>
          </p:nvSpPr>
          <p:spPr>
            <a:xfrm>
              <a:off x="3567100" y="4774466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6" name="Sechseck 25"/>
            <p:cNvSpPr>
              <a:spLocks/>
            </p:cNvSpPr>
            <p:nvPr/>
          </p:nvSpPr>
          <p:spPr>
            <a:xfrm>
              <a:off x="1918320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7" name="Sechseck 26"/>
            <p:cNvSpPr>
              <a:spLocks/>
            </p:cNvSpPr>
            <p:nvPr/>
          </p:nvSpPr>
          <p:spPr>
            <a:xfrm>
              <a:off x="1918320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865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00001" y="2240260"/>
            <a:ext cx="4699272" cy="4118380"/>
          </a:xfrm>
        </p:spPr>
        <p:txBody>
          <a:bodyPr/>
          <a:lstStyle/>
          <a:p>
            <a:pPr>
              <a:defRPr/>
            </a:pPr>
            <a:r>
              <a:rPr lang="de-DE" sz="1600" dirty="0">
                <a:latin typeface="Arial"/>
                <a:cs typeface="Arial"/>
              </a:rPr>
              <a:t>Familie und Partnerschaft</a:t>
            </a:r>
          </a:p>
          <a:p>
            <a:pPr marL="679450" lvl="1" indent="0">
              <a:buFontTx/>
              <a:buNone/>
              <a:defRPr/>
            </a:pPr>
            <a:r>
              <a:rPr lang="de-DE" sz="1400" b="0" dirty="0">
                <a:latin typeface="Arial"/>
                <a:cs typeface="Arial"/>
              </a:rPr>
              <a:t>Vereinbarkeit von Beruf und Familie ist Paradigma der Zukunft. Es geht nicht mehr um ein </a:t>
            </a:r>
            <a:r>
              <a:rPr lang="de-DE" sz="1400" b="0" dirty="0" smtClean="0">
                <a:latin typeface="Arial"/>
                <a:cs typeface="Arial"/>
              </a:rPr>
              <a:t>Ob</a:t>
            </a:r>
            <a:r>
              <a:rPr lang="de-DE" sz="1400" b="0" dirty="0">
                <a:latin typeface="Arial"/>
                <a:cs typeface="Arial"/>
              </a:rPr>
              <a:t>, sondern nur noch um das Wie!</a:t>
            </a:r>
          </a:p>
          <a:p>
            <a:pPr>
              <a:defRPr/>
            </a:pPr>
            <a:r>
              <a:rPr lang="de-DE" sz="1600" dirty="0">
                <a:latin typeface="Arial"/>
                <a:cs typeface="Arial"/>
              </a:rPr>
              <a:t>Arbeitswelt</a:t>
            </a:r>
          </a:p>
          <a:p>
            <a:pPr marL="679450" lvl="1" indent="0">
              <a:buFontTx/>
              <a:buNone/>
              <a:defRPr/>
            </a:pPr>
            <a:r>
              <a:rPr lang="de-DE" sz="1400" b="0" dirty="0">
                <a:latin typeface="Arial"/>
                <a:cs typeface="Arial"/>
              </a:rPr>
              <a:t>Frauen sind erwerbstätig und bleiben es. Sie führen Unternehmen und Länder, sie sind Professorinnen und Unternehmerinnen, Soldatinnen und Forscherinnen – sie haben sich ihren gestalterischen Platz erobert!</a:t>
            </a:r>
          </a:p>
          <a:p>
            <a:pPr>
              <a:defRPr/>
            </a:pPr>
            <a:r>
              <a:rPr lang="de-DE" sz="1600" dirty="0">
                <a:latin typeface="Arial"/>
                <a:ea typeface="ＭＳ Ｐゴシック" charset="0"/>
                <a:cs typeface="Arial"/>
              </a:rPr>
              <a:t>New Work </a:t>
            </a:r>
          </a:p>
          <a:p>
            <a:pPr marL="679450" lvl="1" indent="0">
              <a:buNone/>
              <a:defRPr/>
            </a:pPr>
            <a:r>
              <a:rPr lang="de-DE" sz="1400" b="0" dirty="0" smtClean="0">
                <a:latin typeface="Arial"/>
                <a:ea typeface="ＭＳ Ｐゴシック" charset="0"/>
                <a:cs typeface="Arial"/>
              </a:rPr>
              <a:t>Flexibilisierung </a:t>
            </a:r>
            <a:r>
              <a:rPr lang="de-DE" sz="1400" b="0" dirty="0">
                <a:latin typeface="Arial"/>
                <a:ea typeface="ＭＳ Ｐゴシック" charset="0"/>
                <a:cs typeface="Arial"/>
              </a:rPr>
              <a:t>= </a:t>
            </a:r>
            <a:r>
              <a:rPr lang="de-DE" sz="1400" b="0" dirty="0" smtClean="0">
                <a:latin typeface="Arial"/>
                <a:ea typeface="ＭＳ Ｐゴシック" charset="0"/>
                <a:cs typeface="Arial"/>
              </a:rPr>
              <a:t>man / frau passt sich volatilen Marktbedingungen an, die Anteile der Selbstständigen und der </a:t>
            </a:r>
            <a:r>
              <a:rPr lang="de-DE" sz="1400" b="0" dirty="0" err="1" smtClean="0">
                <a:latin typeface="Arial"/>
                <a:ea typeface="ＭＳ Ｐゴシック" charset="0"/>
                <a:cs typeface="Arial"/>
              </a:rPr>
              <a:t>Jobhopper</a:t>
            </a:r>
            <a:r>
              <a:rPr lang="de-DE" sz="1400" b="0" dirty="0" smtClean="0">
                <a:latin typeface="Arial"/>
                <a:ea typeface="ＭＳ Ｐゴシック" charset="0"/>
                <a:cs typeface="Arial"/>
              </a:rPr>
              <a:t> steigen; </a:t>
            </a:r>
            <a:r>
              <a:rPr lang="de-DE" sz="1400" b="0" dirty="0">
                <a:latin typeface="Arial"/>
                <a:ea typeface="ＭＳ Ｐゴシック" charset="0"/>
                <a:cs typeface="Arial"/>
              </a:rPr>
              <a:t>Lebenswelt wird Arbeitswelt, </a:t>
            </a:r>
            <a:r>
              <a:rPr lang="de-DE" sz="1400" b="0" dirty="0" smtClean="0">
                <a:latin typeface="Arial"/>
                <a:ea typeface="ＭＳ Ｐゴシック" charset="0"/>
                <a:cs typeface="Arial"/>
              </a:rPr>
              <a:t>Netzwerk-Prinzip</a:t>
            </a:r>
            <a:endParaRPr lang="de-DE" sz="1400" b="0" dirty="0">
              <a:latin typeface="Arial"/>
              <a:ea typeface="ＭＳ Ｐゴシック" charset="0"/>
              <a:cs typeface="Arial"/>
            </a:endParaRPr>
          </a:p>
          <a:p>
            <a:endParaRPr lang="de-DE" dirty="0"/>
          </a:p>
        </p:txBody>
      </p:sp>
      <p:pic>
        <p:nvPicPr>
          <p:cNvPr id="22531" name="Picture 18" descr="frua mit doktorh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08" y="3501009"/>
            <a:ext cx="1619170" cy="138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9" descr="lehrerin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08" y="2242138"/>
            <a:ext cx="1619170" cy="125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20" descr="ärzt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08" y="4797152"/>
            <a:ext cx="1619170" cy="156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/>
              <a:t>Ausgangslage: </a:t>
            </a:r>
            <a:r>
              <a:rPr lang="de-CH" sz="2400" dirty="0" smtClean="0"/>
              <a:t>Die Veränderung betrifft verschiedene Aspekte, hier einige herausgegriffen</a:t>
            </a:r>
            <a:endParaRPr lang="de-DE" sz="2400" dirty="0"/>
          </a:p>
        </p:txBody>
      </p:sp>
      <p:pic>
        <p:nvPicPr>
          <p:cNvPr id="22534" name="Bild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r="19643"/>
          <a:stretch/>
        </p:blipFill>
        <p:spPr bwMode="auto">
          <a:xfrm>
            <a:off x="5599272" y="2204288"/>
            <a:ext cx="1546126" cy="3384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pieren 13"/>
          <p:cNvGrpSpPr/>
          <p:nvPr/>
        </p:nvGrpSpPr>
        <p:grpSpPr>
          <a:xfrm>
            <a:off x="7560000" y="180000"/>
            <a:ext cx="1484096" cy="1008112"/>
            <a:chOff x="1918320" y="2276872"/>
            <a:chExt cx="5100414" cy="3646272"/>
          </a:xfrm>
        </p:grpSpPr>
        <p:sp>
          <p:nvSpPr>
            <p:cNvPr id="15" name="Sechseck 14"/>
            <p:cNvSpPr>
              <a:spLocks/>
            </p:cNvSpPr>
            <p:nvPr/>
          </p:nvSpPr>
          <p:spPr>
            <a:xfrm>
              <a:off x="3567100" y="2276872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6" name="Sechseck 15"/>
            <p:cNvSpPr>
              <a:spLocks/>
            </p:cNvSpPr>
            <p:nvPr/>
          </p:nvSpPr>
          <p:spPr>
            <a:xfrm>
              <a:off x="5218534" y="2933023"/>
              <a:ext cx="1800200" cy="1148678"/>
            </a:xfrm>
            <a:prstGeom prst="hexago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7" name="Sechseck 16"/>
            <p:cNvSpPr>
              <a:spLocks/>
            </p:cNvSpPr>
            <p:nvPr/>
          </p:nvSpPr>
          <p:spPr>
            <a:xfrm>
              <a:off x="5218534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8" name="Sechseck 17"/>
            <p:cNvSpPr>
              <a:spLocks/>
            </p:cNvSpPr>
            <p:nvPr/>
          </p:nvSpPr>
          <p:spPr>
            <a:xfrm>
              <a:off x="3567100" y="4774466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9" name="Sechseck 18"/>
            <p:cNvSpPr>
              <a:spLocks/>
            </p:cNvSpPr>
            <p:nvPr/>
          </p:nvSpPr>
          <p:spPr>
            <a:xfrm>
              <a:off x="1918320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0" name="Sechseck 19"/>
            <p:cNvSpPr>
              <a:spLocks/>
            </p:cNvSpPr>
            <p:nvPr/>
          </p:nvSpPr>
          <p:spPr>
            <a:xfrm>
              <a:off x="1918320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955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971600" y="2132856"/>
            <a:ext cx="7502877" cy="4292578"/>
          </a:xfrm>
          <a:prstGeom prst="rect">
            <a:avLst/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57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dirty="0"/>
              <a:t>Ausgangslage: </a:t>
            </a:r>
            <a:r>
              <a:rPr lang="de-DE" sz="2400" dirty="0" smtClean="0"/>
              <a:t>Die Rollen von Frauen und Männer  </a:t>
            </a:r>
            <a:br>
              <a:rPr lang="de-DE" sz="2400" dirty="0" smtClean="0"/>
            </a:br>
            <a:r>
              <a:rPr lang="de-DE" sz="2400" dirty="0" smtClean="0"/>
              <a:t>in </a:t>
            </a:r>
            <a:r>
              <a:rPr lang="de-DE" sz="2400" dirty="0"/>
              <a:t>Erwerb </a:t>
            </a:r>
            <a:r>
              <a:rPr lang="de-DE" sz="2400" dirty="0" smtClean="0"/>
              <a:t>und Familie wandeln sich</a:t>
            </a:r>
            <a:endParaRPr lang="de-DE" sz="2400" dirty="0"/>
          </a:p>
        </p:txBody>
      </p:sp>
      <p:pic>
        <p:nvPicPr>
          <p:cNvPr id="24578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1739" r="20634" b="88645"/>
          <a:stretch/>
        </p:blipFill>
        <p:spPr>
          <a:xfrm>
            <a:off x="3192760" y="2132856"/>
            <a:ext cx="5281717" cy="425549"/>
          </a:xfrm>
          <a:ln>
            <a:noFill/>
          </a:ln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12</a:t>
            </a:fld>
            <a:endParaRPr lang="de-CH"/>
          </a:p>
        </p:txBody>
      </p:sp>
      <p:pic>
        <p:nvPicPr>
          <p:cNvPr id="12" name="Inhaltsplatzhalt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1" t="16607" r="-288" b="11940"/>
          <a:stretch/>
        </p:blipFill>
        <p:spPr bwMode="auto">
          <a:xfrm>
            <a:off x="4285261" y="2852936"/>
            <a:ext cx="4189216" cy="3162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nhaltsplatzhalt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10796" r="65281"/>
          <a:stretch/>
        </p:blipFill>
        <p:spPr bwMode="auto">
          <a:xfrm>
            <a:off x="971600" y="2132856"/>
            <a:ext cx="2232248" cy="4292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uppieren 14"/>
          <p:cNvGrpSpPr/>
          <p:nvPr/>
        </p:nvGrpSpPr>
        <p:grpSpPr>
          <a:xfrm>
            <a:off x="7560000" y="180000"/>
            <a:ext cx="1484096" cy="1008112"/>
            <a:chOff x="1918320" y="2276872"/>
            <a:chExt cx="5100414" cy="3646272"/>
          </a:xfrm>
        </p:grpSpPr>
        <p:sp>
          <p:nvSpPr>
            <p:cNvPr id="16" name="Sechseck 15"/>
            <p:cNvSpPr>
              <a:spLocks/>
            </p:cNvSpPr>
            <p:nvPr/>
          </p:nvSpPr>
          <p:spPr>
            <a:xfrm>
              <a:off x="3567100" y="2276872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7" name="Sechseck 16"/>
            <p:cNvSpPr>
              <a:spLocks/>
            </p:cNvSpPr>
            <p:nvPr/>
          </p:nvSpPr>
          <p:spPr>
            <a:xfrm>
              <a:off x="5218534" y="2933023"/>
              <a:ext cx="1800200" cy="1148678"/>
            </a:xfrm>
            <a:prstGeom prst="hexago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8" name="Sechseck 17"/>
            <p:cNvSpPr>
              <a:spLocks/>
            </p:cNvSpPr>
            <p:nvPr/>
          </p:nvSpPr>
          <p:spPr>
            <a:xfrm>
              <a:off x="5218534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9" name="Sechseck 18"/>
            <p:cNvSpPr>
              <a:spLocks/>
            </p:cNvSpPr>
            <p:nvPr/>
          </p:nvSpPr>
          <p:spPr>
            <a:xfrm>
              <a:off x="3567100" y="4774466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0" name="Sechseck 19"/>
            <p:cNvSpPr>
              <a:spLocks/>
            </p:cNvSpPr>
            <p:nvPr/>
          </p:nvSpPr>
          <p:spPr>
            <a:xfrm>
              <a:off x="1918320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1" name="Sechseck 20"/>
            <p:cNvSpPr>
              <a:spLocks/>
            </p:cNvSpPr>
            <p:nvPr/>
          </p:nvSpPr>
          <p:spPr>
            <a:xfrm>
              <a:off x="1918320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949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 smtClean="0"/>
              <a:t>Ausgangslage: </a:t>
            </a:r>
            <a:r>
              <a:rPr lang="de-CH" sz="2400" dirty="0" smtClean="0"/>
              <a:t>Besonders das Mittelland wird urbaner. </a:t>
            </a:r>
            <a:r>
              <a:rPr lang="de-DE" sz="2400" dirty="0" smtClean="0">
                <a:latin typeface="Arial"/>
                <a:ea typeface="ＭＳ Ｐゴシック" charset="0"/>
                <a:cs typeface="Arial"/>
              </a:rPr>
              <a:t>Kultur-</a:t>
            </a:r>
            <a:r>
              <a:rPr lang="de-DE" sz="2400" dirty="0">
                <a:latin typeface="Arial"/>
                <a:ea typeface="ＭＳ Ｐゴシック" charset="0"/>
                <a:cs typeface="Arial"/>
              </a:rPr>
              <a:t>, Lebens- und </a:t>
            </a:r>
            <a:r>
              <a:rPr lang="de-DE" sz="2400" dirty="0" smtClean="0">
                <a:latin typeface="Arial"/>
                <a:ea typeface="ＭＳ Ｐゴシック" charset="0"/>
                <a:cs typeface="Arial"/>
              </a:rPr>
              <a:t>Arbeitsräumen verdichten sich</a:t>
            </a:r>
            <a:endParaRPr lang="de-DE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13</a:t>
            </a:fld>
            <a:endParaRPr lang="de-CH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8" t="56239" r="33021" b="11228"/>
          <a:stretch/>
        </p:blipFill>
        <p:spPr bwMode="auto">
          <a:xfrm>
            <a:off x="5027448" y="2276872"/>
            <a:ext cx="3865032" cy="275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5" t="3521" r="11197" b="20468"/>
          <a:stretch/>
        </p:blipFill>
        <p:spPr bwMode="auto">
          <a:xfrm>
            <a:off x="971600" y="2260600"/>
            <a:ext cx="3984432" cy="274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971600" y="5052133"/>
            <a:ext cx="806489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 smtClean="0"/>
              <a:t>«Seit </a:t>
            </a:r>
            <a:r>
              <a:rPr lang="de-CH" dirty="0"/>
              <a:t>2008 lebt die Mehrheit der Weltbevölkerung in </a:t>
            </a:r>
            <a:r>
              <a:rPr lang="de-CH" dirty="0" smtClean="0"/>
              <a:t>Städten</a:t>
            </a:r>
            <a:r>
              <a:rPr lang="de-CH" dirty="0"/>
              <a:t>. 2030 werden es 5 Mrd. </a:t>
            </a:r>
            <a:r>
              <a:rPr lang="de-CH" dirty="0" smtClean="0"/>
              <a:t>sein</a:t>
            </a:r>
            <a:r>
              <a:rPr lang="de-CH" dirty="0"/>
              <a:t>. </a:t>
            </a:r>
            <a:r>
              <a:rPr lang="de-CH" dirty="0" smtClean="0"/>
              <a:t>Zahlreiche </a:t>
            </a:r>
            <a:r>
              <a:rPr lang="de-CH" dirty="0"/>
              <a:t>neue </a:t>
            </a:r>
            <a:r>
              <a:rPr lang="de-CH" dirty="0" err="1" smtClean="0"/>
              <a:t>Megacities</a:t>
            </a:r>
            <a:r>
              <a:rPr lang="de-CH" dirty="0" smtClean="0"/>
              <a:t> </a:t>
            </a:r>
            <a:r>
              <a:rPr lang="de-CH" dirty="0"/>
              <a:t>mit mehr </a:t>
            </a:r>
            <a:r>
              <a:rPr lang="de-CH" dirty="0" smtClean="0"/>
              <a:t>als </a:t>
            </a:r>
            <a:r>
              <a:rPr lang="de-CH" dirty="0"/>
              <a:t>10 Mio. Einwohnern werden entstehen. </a:t>
            </a:r>
            <a:r>
              <a:rPr lang="de-CH" dirty="0" smtClean="0"/>
              <a:t>Der </a:t>
            </a:r>
            <a:r>
              <a:rPr lang="de-CH" dirty="0"/>
              <a:t>Urbanisierungsgrad der Schweiz beträgt 85% (Anteil </a:t>
            </a:r>
          </a:p>
          <a:p>
            <a:r>
              <a:rPr lang="de-CH" dirty="0"/>
              <a:t>der </a:t>
            </a:r>
            <a:r>
              <a:rPr lang="de-CH" dirty="0" smtClean="0"/>
              <a:t>Bevölkerung </a:t>
            </a:r>
            <a:r>
              <a:rPr lang="de-CH" dirty="0"/>
              <a:t>in Städten) und wird </a:t>
            </a:r>
            <a:r>
              <a:rPr lang="de-CH" dirty="0" smtClean="0"/>
              <a:t>weiterwachsen.»</a:t>
            </a:r>
          </a:p>
          <a:p>
            <a:r>
              <a:rPr lang="de-CH" sz="1000" dirty="0" smtClean="0"/>
              <a:t>Quelle</a:t>
            </a:r>
            <a:r>
              <a:rPr lang="de-CH" sz="1000" dirty="0"/>
              <a:t>: https://digitalswitzerland.com/wp-content/uploads/2018/02/Megatrends_Report_Swissfuture.pdf</a:t>
            </a:r>
          </a:p>
        </p:txBody>
      </p:sp>
      <p:grpSp>
        <p:nvGrpSpPr>
          <p:cNvPr id="15" name="Gruppieren 14"/>
          <p:cNvGrpSpPr/>
          <p:nvPr/>
        </p:nvGrpSpPr>
        <p:grpSpPr>
          <a:xfrm>
            <a:off x="7560000" y="180000"/>
            <a:ext cx="1484096" cy="1008112"/>
            <a:chOff x="1918320" y="2276872"/>
            <a:chExt cx="5100414" cy="3646272"/>
          </a:xfrm>
        </p:grpSpPr>
        <p:sp>
          <p:nvSpPr>
            <p:cNvPr id="16" name="Sechseck 15"/>
            <p:cNvSpPr>
              <a:spLocks/>
            </p:cNvSpPr>
            <p:nvPr/>
          </p:nvSpPr>
          <p:spPr>
            <a:xfrm>
              <a:off x="3567100" y="2276872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7" name="Sechseck 16"/>
            <p:cNvSpPr>
              <a:spLocks/>
            </p:cNvSpPr>
            <p:nvPr/>
          </p:nvSpPr>
          <p:spPr>
            <a:xfrm>
              <a:off x="5218534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8" name="Sechseck 17"/>
            <p:cNvSpPr>
              <a:spLocks/>
            </p:cNvSpPr>
            <p:nvPr/>
          </p:nvSpPr>
          <p:spPr>
            <a:xfrm>
              <a:off x="5218534" y="4200127"/>
              <a:ext cx="1800200" cy="1148678"/>
            </a:xfrm>
            <a:prstGeom prst="hexago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9" name="Sechseck 18"/>
            <p:cNvSpPr>
              <a:spLocks/>
            </p:cNvSpPr>
            <p:nvPr/>
          </p:nvSpPr>
          <p:spPr>
            <a:xfrm>
              <a:off x="3567100" y="4774466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0" name="Sechseck 19"/>
            <p:cNvSpPr>
              <a:spLocks/>
            </p:cNvSpPr>
            <p:nvPr/>
          </p:nvSpPr>
          <p:spPr>
            <a:xfrm>
              <a:off x="1918320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1" name="Sechseck 20"/>
            <p:cNvSpPr>
              <a:spLocks/>
            </p:cNvSpPr>
            <p:nvPr/>
          </p:nvSpPr>
          <p:spPr>
            <a:xfrm>
              <a:off x="1918320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107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2204864"/>
            <a:ext cx="5752002" cy="421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 smtClean="0"/>
              <a:t>Ausgangslage: </a:t>
            </a:r>
            <a:r>
              <a:rPr lang="de-CH" sz="2400" dirty="0" smtClean="0"/>
              <a:t>Besonders das Mittelland wird urbaner. </a:t>
            </a:r>
            <a:r>
              <a:rPr lang="de-DE" sz="2400" dirty="0" smtClean="0">
                <a:latin typeface="Arial"/>
                <a:ea typeface="ＭＳ Ｐゴシック" charset="0"/>
                <a:cs typeface="Arial"/>
              </a:rPr>
              <a:t>Kultur-</a:t>
            </a:r>
            <a:r>
              <a:rPr lang="de-DE" sz="2400" dirty="0">
                <a:latin typeface="Arial"/>
                <a:ea typeface="ＭＳ Ｐゴシック" charset="0"/>
                <a:cs typeface="Arial"/>
              </a:rPr>
              <a:t>, Lebens- und </a:t>
            </a:r>
            <a:r>
              <a:rPr lang="de-DE" sz="2400" dirty="0" smtClean="0">
                <a:latin typeface="Arial"/>
                <a:ea typeface="ＭＳ Ｐゴシック" charset="0"/>
                <a:cs typeface="Arial"/>
              </a:rPr>
              <a:t>Arbeitsräumen verdichten sich</a:t>
            </a:r>
            <a:endParaRPr lang="de-DE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14</a:t>
            </a:fld>
            <a:endParaRPr lang="de-CH"/>
          </a:p>
        </p:txBody>
      </p:sp>
      <p:grpSp>
        <p:nvGrpSpPr>
          <p:cNvPr id="14" name="Gruppieren 13"/>
          <p:cNvGrpSpPr/>
          <p:nvPr/>
        </p:nvGrpSpPr>
        <p:grpSpPr>
          <a:xfrm>
            <a:off x="7560000" y="180000"/>
            <a:ext cx="1484096" cy="1008112"/>
            <a:chOff x="1918320" y="2276872"/>
            <a:chExt cx="5100414" cy="3646272"/>
          </a:xfrm>
        </p:grpSpPr>
        <p:sp>
          <p:nvSpPr>
            <p:cNvPr id="15" name="Sechseck 14"/>
            <p:cNvSpPr>
              <a:spLocks/>
            </p:cNvSpPr>
            <p:nvPr/>
          </p:nvSpPr>
          <p:spPr>
            <a:xfrm>
              <a:off x="3567100" y="2276872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6" name="Sechseck 15"/>
            <p:cNvSpPr>
              <a:spLocks/>
            </p:cNvSpPr>
            <p:nvPr/>
          </p:nvSpPr>
          <p:spPr>
            <a:xfrm>
              <a:off x="5218534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7" name="Sechseck 16"/>
            <p:cNvSpPr>
              <a:spLocks/>
            </p:cNvSpPr>
            <p:nvPr/>
          </p:nvSpPr>
          <p:spPr>
            <a:xfrm>
              <a:off x="5218534" y="4200127"/>
              <a:ext cx="1800200" cy="1148678"/>
            </a:xfrm>
            <a:prstGeom prst="hexago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8" name="Sechseck 17"/>
            <p:cNvSpPr>
              <a:spLocks/>
            </p:cNvSpPr>
            <p:nvPr/>
          </p:nvSpPr>
          <p:spPr>
            <a:xfrm>
              <a:off x="3567100" y="4774466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9" name="Sechseck 18"/>
            <p:cNvSpPr>
              <a:spLocks/>
            </p:cNvSpPr>
            <p:nvPr/>
          </p:nvSpPr>
          <p:spPr>
            <a:xfrm>
              <a:off x="1918320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0" name="Sechseck 19"/>
            <p:cNvSpPr>
              <a:spLocks/>
            </p:cNvSpPr>
            <p:nvPr/>
          </p:nvSpPr>
          <p:spPr>
            <a:xfrm>
              <a:off x="1918320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834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4932040" y="5013176"/>
            <a:ext cx="1656184" cy="8640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 smtClean="0"/>
              <a:t>Ausgangslage: </a:t>
            </a:r>
            <a:r>
              <a:rPr lang="de-CH" sz="2400" dirty="0" smtClean="0"/>
              <a:t>Städte werden verdichtet - Beispiel Zürich </a:t>
            </a:r>
            <a:r>
              <a:rPr lang="de-CH" sz="2400" dirty="0" err="1" smtClean="0"/>
              <a:t>Hardbrücke</a:t>
            </a:r>
            <a:r>
              <a:rPr lang="de-CH" sz="2400" dirty="0" smtClean="0"/>
              <a:t> – 1982 … 2016 </a:t>
            </a:r>
            <a:endParaRPr lang="de-DE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15</a:t>
            </a:fld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2" t="25631" r="12888" b="3605"/>
          <a:stretch/>
        </p:blipFill>
        <p:spPr bwMode="auto">
          <a:xfrm>
            <a:off x="895001" y="2204864"/>
            <a:ext cx="7152443" cy="415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6957110" y="6438750"/>
            <a:ext cx="12057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 smtClean="0"/>
              <a:t>Quelle: </a:t>
            </a:r>
            <a:r>
              <a:rPr lang="de-CH" sz="1000" dirty="0" err="1" smtClean="0"/>
              <a:t>Swisstopo</a:t>
            </a:r>
            <a:endParaRPr lang="de-DE" sz="1000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7560000" y="180000"/>
            <a:ext cx="1484096" cy="1008112"/>
            <a:chOff x="1918320" y="2276872"/>
            <a:chExt cx="5100414" cy="3646272"/>
          </a:xfrm>
        </p:grpSpPr>
        <p:sp>
          <p:nvSpPr>
            <p:cNvPr id="16" name="Sechseck 15"/>
            <p:cNvSpPr>
              <a:spLocks/>
            </p:cNvSpPr>
            <p:nvPr/>
          </p:nvSpPr>
          <p:spPr>
            <a:xfrm>
              <a:off x="3567100" y="2276872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7" name="Sechseck 16"/>
            <p:cNvSpPr>
              <a:spLocks/>
            </p:cNvSpPr>
            <p:nvPr/>
          </p:nvSpPr>
          <p:spPr>
            <a:xfrm>
              <a:off x="5218534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8" name="Sechseck 17"/>
            <p:cNvSpPr>
              <a:spLocks/>
            </p:cNvSpPr>
            <p:nvPr/>
          </p:nvSpPr>
          <p:spPr>
            <a:xfrm>
              <a:off x="5218534" y="4200127"/>
              <a:ext cx="1800200" cy="1148678"/>
            </a:xfrm>
            <a:prstGeom prst="hexago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9" name="Sechseck 18"/>
            <p:cNvSpPr>
              <a:spLocks/>
            </p:cNvSpPr>
            <p:nvPr/>
          </p:nvSpPr>
          <p:spPr>
            <a:xfrm>
              <a:off x="3567100" y="4774466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0" name="Sechseck 19"/>
            <p:cNvSpPr>
              <a:spLocks/>
            </p:cNvSpPr>
            <p:nvPr/>
          </p:nvSpPr>
          <p:spPr>
            <a:xfrm>
              <a:off x="1918320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1" name="Sechseck 20"/>
            <p:cNvSpPr>
              <a:spLocks/>
            </p:cNvSpPr>
            <p:nvPr/>
          </p:nvSpPr>
          <p:spPr>
            <a:xfrm>
              <a:off x="1918320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849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16</a:t>
            </a:fld>
            <a:endParaRPr lang="de-CH"/>
          </a:p>
        </p:txBody>
      </p:sp>
      <p:sp>
        <p:nvSpPr>
          <p:cNvPr id="13" name="Titel 1"/>
          <p:cNvSpPr txBox="1">
            <a:spLocks/>
          </p:cNvSpPr>
          <p:nvPr/>
        </p:nvSpPr>
        <p:spPr bwMode="auto">
          <a:xfrm>
            <a:off x="900001" y="1231644"/>
            <a:ext cx="781200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137" tIns="45067" rIns="90137" bIns="45067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de-CH" sz="2800" kern="1200">
                <a:solidFill>
                  <a:srgbClr val="0079BC"/>
                </a:solidFill>
                <a:latin typeface="Arial" charset="0"/>
                <a:ea typeface="+mn-ea"/>
                <a:cs typeface="Arial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0686"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01356"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52040"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02717"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defTabSz="914400"/>
            <a:r>
              <a:rPr lang="de-CH" sz="2400" b="1" dirty="0" smtClean="0"/>
              <a:t>Ausgangslage: </a:t>
            </a:r>
            <a:r>
              <a:rPr lang="de-CH" sz="2400" dirty="0"/>
              <a:t>Städte werden verdichtet - Beispiel Zürich </a:t>
            </a:r>
            <a:r>
              <a:rPr lang="de-CH" sz="2400" dirty="0" err="1"/>
              <a:t>Hardbrücke</a:t>
            </a:r>
            <a:r>
              <a:rPr lang="de-CH" sz="2400" dirty="0"/>
              <a:t> – 1982 … 2016 </a:t>
            </a:r>
          </a:p>
        </p:txBody>
      </p:sp>
      <p:sp>
        <p:nvSpPr>
          <p:cNvPr id="20" name="Inhaltsplatzhalt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t="25702" r="10495" b="3488"/>
          <a:stretch/>
        </p:blipFill>
        <p:spPr bwMode="auto">
          <a:xfrm>
            <a:off x="876965" y="2204864"/>
            <a:ext cx="7170479" cy="4233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957110" y="6438750"/>
            <a:ext cx="12057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 smtClean="0"/>
              <a:t>Quelle: </a:t>
            </a:r>
            <a:r>
              <a:rPr lang="de-CH" sz="1000" dirty="0" err="1" smtClean="0"/>
              <a:t>Swisstopo</a:t>
            </a:r>
            <a:endParaRPr lang="de-DE" sz="1000" dirty="0"/>
          </a:p>
        </p:txBody>
      </p:sp>
      <p:grpSp>
        <p:nvGrpSpPr>
          <p:cNvPr id="21" name="Gruppieren 20"/>
          <p:cNvGrpSpPr/>
          <p:nvPr/>
        </p:nvGrpSpPr>
        <p:grpSpPr>
          <a:xfrm>
            <a:off x="7560000" y="180000"/>
            <a:ext cx="1484096" cy="1008112"/>
            <a:chOff x="1918320" y="2276872"/>
            <a:chExt cx="5100414" cy="3646272"/>
          </a:xfrm>
        </p:grpSpPr>
        <p:sp>
          <p:nvSpPr>
            <p:cNvPr id="23" name="Sechseck 22"/>
            <p:cNvSpPr>
              <a:spLocks/>
            </p:cNvSpPr>
            <p:nvPr/>
          </p:nvSpPr>
          <p:spPr>
            <a:xfrm>
              <a:off x="3567100" y="2276872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4" name="Sechseck 23"/>
            <p:cNvSpPr>
              <a:spLocks/>
            </p:cNvSpPr>
            <p:nvPr/>
          </p:nvSpPr>
          <p:spPr>
            <a:xfrm>
              <a:off x="5218534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5" name="Sechseck 24"/>
            <p:cNvSpPr>
              <a:spLocks/>
            </p:cNvSpPr>
            <p:nvPr/>
          </p:nvSpPr>
          <p:spPr>
            <a:xfrm>
              <a:off x="5218534" y="4200127"/>
              <a:ext cx="1800200" cy="1148678"/>
            </a:xfrm>
            <a:prstGeom prst="hexago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6" name="Sechseck 25"/>
            <p:cNvSpPr>
              <a:spLocks/>
            </p:cNvSpPr>
            <p:nvPr/>
          </p:nvSpPr>
          <p:spPr>
            <a:xfrm>
              <a:off x="3567100" y="4774466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7" name="Sechseck 26"/>
            <p:cNvSpPr>
              <a:spLocks/>
            </p:cNvSpPr>
            <p:nvPr/>
          </p:nvSpPr>
          <p:spPr>
            <a:xfrm>
              <a:off x="1918320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8" name="Sechseck 27"/>
            <p:cNvSpPr>
              <a:spLocks/>
            </p:cNvSpPr>
            <p:nvPr/>
          </p:nvSpPr>
          <p:spPr>
            <a:xfrm>
              <a:off x="1918320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284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5" descr="logo-gzv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2204864"/>
            <a:ext cx="3806079" cy="311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 smtClean="0"/>
              <a:t>Ausgangslage</a:t>
            </a:r>
            <a:r>
              <a:rPr lang="de-CH" sz="2400" dirty="0" smtClean="0"/>
              <a:t>: Menschen legen heute weitere Strecken zurück, um ihre Bedürfnisse zu decken</a:t>
            </a:r>
            <a:endParaRPr lang="de-DE" sz="240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17</a:t>
            </a:fld>
            <a:endParaRPr lang="de-CH"/>
          </a:p>
        </p:txBody>
      </p:sp>
      <p:sp>
        <p:nvSpPr>
          <p:cNvPr id="4" name="Rechteck 3"/>
          <p:cNvSpPr/>
          <p:nvPr/>
        </p:nvSpPr>
        <p:spPr>
          <a:xfrm>
            <a:off x="4644008" y="2348880"/>
            <a:ext cx="41001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600" dirty="0" smtClean="0"/>
              <a:t>«Immer </a:t>
            </a:r>
            <a:r>
              <a:rPr lang="de-CH" sz="1600" dirty="0"/>
              <a:t>mehr Menschen </a:t>
            </a:r>
            <a:r>
              <a:rPr lang="de-CH" sz="1600" dirty="0" smtClean="0"/>
              <a:t>sind unterwegs</a:t>
            </a:r>
            <a:r>
              <a:rPr lang="de-CH" sz="1600" dirty="0"/>
              <a:t>, um grundlegende </a:t>
            </a:r>
            <a:r>
              <a:rPr lang="de-CH" sz="1600" dirty="0" smtClean="0"/>
              <a:t>Bedürfnisse </a:t>
            </a:r>
            <a:r>
              <a:rPr lang="de-CH" sz="1600" dirty="0"/>
              <a:t>zu decken. Einerseits leben mehr </a:t>
            </a:r>
            <a:r>
              <a:rPr lang="de-CH" sz="1600" dirty="0" smtClean="0"/>
              <a:t>Menschen denn je </a:t>
            </a:r>
            <a:r>
              <a:rPr lang="de-CH" sz="1600" dirty="0"/>
              <a:t>ausserhalb ihres Geburtslandes (plus 41% gegenüber </a:t>
            </a:r>
            <a:r>
              <a:rPr lang="de-CH" sz="1600" dirty="0" smtClean="0"/>
              <a:t>2000</a:t>
            </a:r>
            <a:r>
              <a:rPr lang="de-CH" sz="1600" dirty="0"/>
              <a:t>). Andererseits legen </a:t>
            </a:r>
            <a:r>
              <a:rPr lang="de-CH" sz="1600" dirty="0" smtClean="0"/>
              <a:t>immer mehr </a:t>
            </a:r>
            <a:r>
              <a:rPr lang="de-CH" sz="1600" dirty="0"/>
              <a:t>Menschen teilweise </a:t>
            </a:r>
            <a:r>
              <a:rPr lang="de-CH" sz="1600" dirty="0" smtClean="0"/>
              <a:t>lange </a:t>
            </a:r>
            <a:r>
              <a:rPr lang="de-CH" sz="1600" dirty="0"/>
              <a:t>Wegstrecken für Arbeit, Einkauf und Freizeit </a:t>
            </a:r>
            <a:r>
              <a:rPr lang="de-CH" sz="1600" dirty="0" smtClean="0"/>
              <a:t>zurück</a:t>
            </a:r>
            <a:r>
              <a:rPr lang="de-CH" sz="1600" dirty="0"/>
              <a:t>. </a:t>
            </a:r>
            <a:r>
              <a:rPr lang="de-CH" sz="1600" dirty="0" smtClean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600" dirty="0" smtClean="0"/>
              <a:t>In </a:t>
            </a:r>
            <a:r>
              <a:rPr lang="de-CH" sz="1600" dirty="0"/>
              <a:t>der Schweiz </a:t>
            </a:r>
            <a:r>
              <a:rPr lang="de-CH" sz="1600" dirty="0" smtClean="0"/>
              <a:t>werden </a:t>
            </a:r>
            <a:r>
              <a:rPr lang="de-CH" sz="1600" dirty="0"/>
              <a:t>die jährlichen </a:t>
            </a:r>
            <a:r>
              <a:rPr lang="de-CH" sz="1600" dirty="0" smtClean="0"/>
              <a:t>Personenkilometer bis </a:t>
            </a:r>
            <a:r>
              <a:rPr lang="de-CH" sz="1600" dirty="0"/>
              <a:t>2030 um 16% (MIV) bzw. 18% (</a:t>
            </a:r>
            <a:r>
              <a:rPr lang="de-CH" sz="1600" dirty="0" err="1"/>
              <a:t>öV</a:t>
            </a:r>
            <a:r>
              <a:rPr lang="de-CH" sz="1600" dirty="0"/>
              <a:t>) </a:t>
            </a:r>
            <a:r>
              <a:rPr lang="de-CH" sz="1600" dirty="0" smtClean="0"/>
              <a:t>zunehmen </a:t>
            </a:r>
            <a:r>
              <a:rPr lang="de-CH" sz="1600" dirty="0"/>
              <a:t>(gegenüber 2010</a:t>
            </a:r>
            <a:r>
              <a:rPr lang="de-CH" sz="1600" dirty="0" smtClean="0"/>
              <a:t>).» </a:t>
            </a:r>
            <a:endParaRPr lang="de-CH" sz="1600" dirty="0"/>
          </a:p>
        </p:txBody>
      </p:sp>
      <p:sp>
        <p:nvSpPr>
          <p:cNvPr id="17" name="Textfeld 16"/>
          <p:cNvSpPr txBox="1"/>
          <p:nvPr/>
        </p:nvSpPr>
        <p:spPr>
          <a:xfrm>
            <a:off x="4936380" y="5981218"/>
            <a:ext cx="453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Quelle: https</a:t>
            </a:r>
            <a:r>
              <a:rPr lang="de-DE" sz="1000" dirty="0"/>
              <a:t>://digitalswitzerland.com/wp-content/uploads/2018/02/Megatrends_Report_Swissfuture.pdf</a:t>
            </a:r>
          </a:p>
        </p:txBody>
      </p:sp>
      <p:grpSp>
        <p:nvGrpSpPr>
          <p:cNvPr id="18" name="Gruppieren 17"/>
          <p:cNvGrpSpPr/>
          <p:nvPr/>
        </p:nvGrpSpPr>
        <p:grpSpPr>
          <a:xfrm>
            <a:off x="7560000" y="180000"/>
            <a:ext cx="1484096" cy="1008112"/>
            <a:chOff x="1918320" y="2276872"/>
            <a:chExt cx="5100414" cy="3646272"/>
          </a:xfrm>
        </p:grpSpPr>
        <p:sp>
          <p:nvSpPr>
            <p:cNvPr id="19" name="Sechseck 18"/>
            <p:cNvSpPr>
              <a:spLocks/>
            </p:cNvSpPr>
            <p:nvPr/>
          </p:nvSpPr>
          <p:spPr>
            <a:xfrm>
              <a:off x="3567100" y="2276872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0" name="Sechseck 19"/>
            <p:cNvSpPr>
              <a:spLocks/>
            </p:cNvSpPr>
            <p:nvPr/>
          </p:nvSpPr>
          <p:spPr>
            <a:xfrm>
              <a:off x="5218534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1" name="Sechseck 20"/>
            <p:cNvSpPr>
              <a:spLocks/>
            </p:cNvSpPr>
            <p:nvPr/>
          </p:nvSpPr>
          <p:spPr>
            <a:xfrm>
              <a:off x="5218534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2" name="Sechseck 21"/>
            <p:cNvSpPr>
              <a:spLocks/>
            </p:cNvSpPr>
            <p:nvPr/>
          </p:nvSpPr>
          <p:spPr>
            <a:xfrm>
              <a:off x="3567100" y="4774466"/>
              <a:ext cx="1800200" cy="1148678"/>
            </a:xfrm>
            <a:prstGeom prst="hexago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3" name="Sechseck 22"/>
            <p:cNvSpPr>
              <a:spLocks/>
            </p:cNvSpPr>
            <p:nvPr/>
          </p:nvSpPr>
          <p:spPr>
            <a:xfrm>
              <a:off x="1918320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4" name="Sechseck 23"/>
            <p:cNvSpPr>
              <a:spLocks/>
            </p:cNvSpPr>
            <p:nvPr/>
          </p:nvSpPr>
          <p:spPr>
            <a:xfrm>
              <a:off x="1918320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14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CH" sz="1600" b="0" dirty="0"/>
              <a:t>«2016 waren 9 von 10 Erwerbstätigen in der Schweiz Pendlerinnen bzw. Pendler, also Personen, die zum Aufsuchen des Arbeitsplatzes ihr Wohngebäude verlassen. Dies entspricht rund 3,9 Millionen Menschen. </a:t>
            </a:r>
            <a:endParaRPr lang="de-CH" sz="1600" b="0" dirty="0" smtClean="0"/>
          </a:p>
          <a:p>
            <a:r>
              <a:rPr lang="de-CH" sz="1600" b="0" dirty="0" smtClean="0"/>
              <a:t>Hiervon </a:t>
            </a:r>
            <a:r>
              <a:rPr lang="de-CH" sz="1600" b="0" dirty="0"/>
              <a:t>arbeiteten 71% ausserhalb ihrer Wohngemeinde. Der Anteil dieser «interkommunalen» Arbeitspendlerinnen und -pendler hat in den vergangenen zwei </a:t>
            </a:r>
            <a:r>
              <a:rPr lang="de-CH" sz="1600" b="0" dirty="0" smtClean="0"/>
              <a:t>Jahrzehnten </a:t>
            </a:r>
            <a:r>
              <a:rPr lang="de-CH" sz="1600" b="0" dirty="0"/>
              <a:t>deutlich </a:t>
            </a:r>
            <a:r>
              <a:rPr lang="de-CH" sz="1600" b="0" dirty="0" smtClean="0"/>
              <a:t>zugenommen.»</a:t>
            </a:r>
          </a:p>
          <a:p>
            <a:endParaRPr lang="de-CH" sz="1600" b="0" dirty="0"/>
          </a:p>
          <a:p>
            <a:pPr marL="0" indent="0">
              <a:buNone/>
            </a:pPr>
            <a:r>
              <a:rPr lang="de-CH" sz="1000" b="0" dirty="0" smtClean="0"/>
              <a:t>Quelle</a:t>
            </a:r>
            <a:r>
              <a:rPr lang="de-CH" sz="1000" b="0" dirty="0"/>
              <a:t>: https://www.bfs.admin.ch/bfs/de/home/statistiken/mobilitaet-verkehr/personenverkehr/pendlermobilitaet.html</a:t>
            </a:r>
            <a:endParaRPr lang="de-DE" sz="1000" b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 smtClean="0"/>
              <a:t>Ausgangslage</a:t>
            </a:r>
            <a:r>
              <a:rPr lang="de-CH" sz="2400" dirty="0" smtClean="0"/>
              <a:t>: Viele Erwerbstätige pendeln von ihrem Wohnort wochentags mittlerweile «interkommunal»</a:t>
            </a:r>
            <a:endParaRPr lang="de-DE" sz="240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18</a:t>
            </a:fld>
            <a:endParaRPr lang="de-CH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23800" r="31200" b="21656"/>
          <a:stretch/>
        </p:blipFill>
        <p:spPr bwMode="auto">
          <a:xfrm>
            <a:off x="899593" y="2204865"/>
            <a:ext cx="3927791" cy="309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uppieren 16"/>
          <p:cNvGrpSpPr/>
          <p:nvPr/>
        </p:nvGrpSpPr>
        <p:grpSpPr>
          <a:xfrm>
            <a:off x="7560000" y="180000"/>
            <a:ext cx="1484096" cy="1008112"/>
            <a:chOff x="1918320" y="2276872"/>
            <a:chExt cx="5100414" cy="3646272"/>
          </a:xfrm>
        </p:grpSpPr>
        <p:sp>
          <p:nvSpPr>
            <p:cNvPr id="18" name="Sechseck 17"/>
            <p:cNvSpPr>
              <a:spLocks/>
            </p:cNvSpPr>
            <p:nvPr/>
          </p:nvSpPr>
          <p:spPr>
            <a:xfrm>
              <a:off x="3567100" y="2276872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9" name="Sechseck 18"/>
            <p:cNvSpPr>
              <a:spLocks/>
            </p:cNvSpPr>
            <p:nvPr/>
          </p:nvSpPr>
          <p:spPr>
            <a:xfrm>
              <a:off x="5218534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0" name="Sechseck 19"/>
            <p:cNvSpPr>
              <a:spLocks/>
            </p:cNvSpPr>
            <p:nvPr/>
          </p:nvSpPr>
          <p:spPr>
            <a:xfrm>
              <a:off x="5218534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1" name="Sechseck 20"/>
            <p:cNvSpPr>
              <a:spLocks/>
            </p:cNvSpPr>
            <p:nvPr/>
          </p:nvSpPr>
          <p:spPr>
            <a:xfrm>
              <a:off x="3567100" y="4774466"/>
              <a:ext cx="1800200" cy="1148678"/>
            </a:xfrm>
            <a:prstGeom prst="hexago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2" name="Sechseck 21"/>
            <p:cNvSpPr>
              <a:spLocks/>
            </p:cNvSpPr>
            <p:nvPr/>
          </p:nvSpPr>
          <p:spPr>
            <a:xfrm>
              <a:off x="1918320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3" name="Sechseck 22"/>
            <p:cNvSpPr>
              <a:spLocks/>
            </p:cNvSpPr>
            <p:nvPr/>
          </p:nvSpPr>
          <p:spPr>
            <a:xfrm>
              <a:off x="1918320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434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 smtClean="0"/>
              <a:t>Ausgangslage</a:t>
            </a:r>
            <a:r>
              <a:rPr lang="de-CH" sz="2400" dirty="0" smtClean="0"/>
              <a:t>: Durchschnittlich benötigen Pendler eine Std. täglich, um zur </a:t>
            </a:r>
            <a:r>
              <a:rPr lang="de-CH" sz="2400" dirty="0"/>
              <a:t>A</a:t>
            </a:r>
            <a:r>
              <a:rPr lang="de-CH" sz="2400" dirty="0" smtClean="0"/>
              <a:t>rbeit und retour zu kommen</a:t>
            </a:r>
            <a:endParaRPr lang="de-DE" sz="240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19</a:t>
            </a:fld>
            <a:endParaRPr lang="de-CH"/>
          </a:p>
        </p:txBody>
      </p:sp>
      <p:pic>
        <p:nvPicPr>
          <p:cNvPr id="1028" name="Picture 4" descr="Zwei Drittel wollen weiter fahren wie bisher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7" b="18809"/>
          <a:stretch/>
        </p:blipFill>
        <p:spPr bwMode="auto">
          <a:xfrm>
            <a:off x="911439" y="2242205"/>
            <a:ext cx="2940481" cy="189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 rot="5400000">
            <a:off x="-1474207" y="3804071"/>
            <a:ext cx="3870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 smtClean="0"/>
              <a:t>Quellen: </a:t>
            </a:r>
            <a:r>
              <a:rPr lang="de-CH" sz="1000" dirty="0">
                <a:hlinkClick r:id="rId3"/>
              </a:rPr>
              <a:t>https://</a:t>
            </a:r>
            <a:r>
              <a:rPr lang="de-CH" sz="1000" dirty="0" smtClean="0">
                <a:hlinkClick r:id="rId3"/>
              </a:rPr>
              <a:t>www.blick.ch/news/politik/weil-die-zuege-zu-voll-sind-schueler-sollen-spaeter-in-die-schule-id63407.html</a:t>
            </a:r>
            <a:endParaRPr lang="de-CH" sz="1000" dirty="0" smtClean="0"/>
          </a:p>
          <a:p>
            <a:r>
              <a:rPr lang="de-DE" sz="1000" dirty="0">
                <a:hlinkClick r:id="rId4"/>
              </a:rPr>
              <a:t>https://</a:t>
            </a:r>
            <a:r>
              <a:rPr lang="de-DE" sz="1000" dirty="0" smtClean="0">
                <a:hlinkClick r:id="rId4"/>
              </a:rPr>
              <a:t>www.blick.ch/news/schweiz/zuerich/alles-verstopft-zuerich-ist-unsere-stau-hauptstadt-id79485.html</a:t>
            </a:r>
            <a:r>
              <a:rPr lang="de-DE" sz="1000" dirty="0" smtClean="0"/>
              <a:t> </a:t>
            </a:r>
            <a:endParaRPr lang="de-DE" sz="1000" dirty="0"/>
          </a:p>
        </p:txBody>
      </p:sp>
      <p:pic>
        <p:nvPicPr>
          <p:cNvPr id="1030" name="Picture 6" descr="https://f3.blick.ch/img/aktuell/crop1252256/9632814115-chorizontal-w308/stau-zueric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39" y="4441662"/>
            <a:ext cx="2940481" cy="165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 rot="16200000">
            <a:off x="6188130" y="3748446"/>
            <a:ext cx="5520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 smtClean="0"/>
              <a:t>Quelle: </a:t>
            </a:r>
            <a:r>
              <a:rPr lang="de-CH" sz="1000" dirty="0"/>
              <a:t>https://www.bfs.admin.ch/bfs/de/home/statistiken/mobilitaet-verkehr/personenverkehr/pendlermobilitaet.html</a:t>
            </a:r>
            <a:endParaRPr lang="de-DE" sz="1000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4094156" y="2160240"/>
            <a:ext cx="4510292" cy="4653136"/>
            <a:chOff x="4121502" y="2204864"/>
            <a:chExt cx="4194914" cy="432048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74"/>
            <a:stretch/>
          </p:blipFill>
          <p:spPr bwMode="auto">
            <a:xfrm>
              <a:off x="4121502" y="2204864"/>
              <a:ext cx="4194914" cy="2614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21502" y="4764056"/>
              <a:ext cx="4114522" cy="176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uppieren 18"/>
          <p:cNvGrpSpPr/>
          <p:nvPr/>
        </p:nvGrpSpPr>
        <p:grpSpPr>
          <a:xfrm>
            <a:off x="7560000" y="180000"/>
            <a:ext cx="1484096" cy="1008112"/>
            <a:chOff x="1918320" y="2276872"/>
            <a:chExt cx="5100414" cy="3646272"/>
          </a:xfrm>
        </p:grpSpPr>
        <p:sp>
          <p:nvSpPr>
            <p:cNvPr id="20" name="Sechseck 19"/>
            <p:cNvSpPr>
              <a:spLocks/>
            </p:cNvSpPr>
            <p:nvPr/>
          </p:nvSpPr>
          <p:spPr>
            <a:xfrm>
              <a:off x="3567100" y="2276872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1" name="Sechseck 20"/>
            <p:cNvSpPr>
              <a:spLocks/>
            </p:cNvSpPr>
            <p:nvPr/>
          </p:nvSpPr>
          <p:spPr>
            <a:xfrm>
              <a:off x="5218534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2" name="Sechseck 21"/>
            <p:cNvSpPr>
              <a:spLocks/>
            </p:cNvSpPr>
            <p:nvPr/>
          </p:nvSpPr>
          <p:spPr>
            <a:xfrm>
              <a:off x="5218534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3" name="Sechseck 22"/>
            <p:cNvSpPr>
              <a:spLocks/>
            </p:cNvSpPr>
            <p:nvPr/>
          </p:nvSpPr>
          <p:spPr>
            <a:xfrm>
              <a:off x="3567100" y="4774466"/>
              <a:ext cx="1800200" cy="1148678"/>
            </a:xfrm>
            <a:prstGeom prst="hexago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4" name="Sechseck 23"/>
            <p:cNvSpPr>
              <a:spLocks/>
            </p:cNvSpPr>
            <p:nvPr/>
          </p:nvSpPr>
          <p:spPr>
            <a:xfrm>
              <a:off x="1918320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5" name="Sechseck 24"/>
            <p:cNvSpPr>
              <a:spLocks/>
            </p:cNvSpPr>
            <p:nvPr/>
          </p:nvSpPr>
          <p:spPr>
            <a:xfrm>
              <a:off x="1918320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729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dirty="0" smtClean="0"/>
              <a:t>Inhalt</a:t>
            </a:r>
            <a:endParaRPr lang="de-DE" sz="2400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900001" y="2240260"/>
            <a:ext cx="4536095" cy="4118380"/>
          </a:xfrm>
        </p:spPr>
        <p:txBody>
          <a:bodyPr/>
          <a:lstStyle/>
          <a:p>
            <a:r>
              <a:rPr lang="de-CH" sz="1800" b="0" dirty="0" smtClean="0"/>
              <a:t>Ausgangslage: Die </a:t>
            </a:r>
            <a:r>
              <a:rPr lang="de-CH" sz="1800" b="0" dirty="0"/>
              <a:t>Welt </a:t>
            </a:r>
            <a:r>
              <a:rPr lang="de-CH" sz="1800" b="0" dirty="0" smtClean="0"/>
              <a:t>verändert sich	</a:t>
            </a:r>
          </a:p>
          <a:p>
            <a:r>
              <a:rPr lang="de-CH" sz="1800" b="0" dirty="0" err="1" smtClean="0"/>
              <a:t>Zielbild</a:t>
            </a:r>
            <a:r>
              <a:rPr lang="de-CH" sz="1800" b="0" dirty="0" smtClean="0"/>
              <a:t> </a:t>
            </a:r>
            <a:r>
              <a:rPr lang="de-CH" sz="1800" b="0" dirty="0" err="1" smtClean="0"/>
              <a:t>KirchGemeindePlus</a:t>
            </a:r>
            <a:r>
              <a:rPr lang="de-CH" sz="1800" b="0" dirty="0" smtClean="0"/>
              <a:t> der Landeskirche</a:t>
            </a:r>
          </a:p>
          <a:p>
            <a:pPr marL="0" indent="0">
              <a:buNone/>
            </a:pPr>
            <a:r>
              <a:rPr lang="de-CH" sz="1800" b="0" dirty="0" smtClean="0"/>
              <a:t>Für die Arbeit in Kirchgemeinden:</a:t>
            </a:r>
            <a:r>
              <a:rPr lang="de-CH" sz="1800" dirty="0"/>
              <a:t>	</a:t>
            </a:r>
            <a:r>
              <a:rPr lang="de-CH" sz="1800" b="0" dirty="0"/>
              <a:t>	</a:t>
            </a:r>
          </a:p>
          <a:p>
            <a:r>
              <a:rPr lang="de-CH" sz="1800" b="0" dirty="0" smtClean="0"/>
              <a:t>Vision: </a:t>
            </a:r>
            <a:r>
              <a:rPr lang="de-CH" sz="1800" b="0" dirty="0"/>
              <a:t>Fragen und </a:t>
            </a:r>
            <a:r>
              <a:rPr lang="de-CH" sz="1800" b="0" dirty="0" smtClean="0"/>
              <a:t>Instrumente</a:t>
            </a:r>
            <a:r>
              <a:rPr lang="de-CH" sz="1800" b="0" dirty="0"/>
              <a:t>		</a:t>
            </a:r>
          </a:p>
          <a:p>
            <a:r>
              <a:rPr lang="de-CH" sz="1800" b="0" dirty="0" smtClean="0"/>
              <a:t>Strategie: </a:t>
            </a:r>
            <a:r>
              <a:rPr lang="de-CH" sz="1800" b="0" dirty="0"/>
              <a:t>Fragen und Instrumente </a:t>
            </a:r>
            <a:r>
              <a:rPr lang="de-CH" sz="1800" b="0" dirty="0" smtClean="0"/>
              <a:t>		</a:t>
            </a:r>
            <a:endParaRPr lang="de-CH" sz="1800" b="0" dirty="0"/>
          </a:p>
          <a:p>
            <a:r>
              <a:rPr lang="de-CH" sz="1800" b="0" dirty="0" smtClean="0"/>
              <a:t>Struktur: </a:t>
            </a:r>
            <a:r>
              <a:rPr lang="de-CH" sz="1800" b="0" dirty="0"/>
              <a:t>Fragen und </a:t>
            </a:r>
            <a:r>
              <a:rPr lang="de-CH" sz="1800" b="0" dirty="0" smtClean="0"/>
              <a:t>Instrumente</a:t>
            </a:r>
            <a:r>
              <a:rPr lang="de-CH" sz="1800" b="0" dirty="0"/>
              <a:t>	</a:t>
            </a:r>
            <a:r>
              <a:rPr lang="de-CH" sz="1800" b="0" dirty="0" smtClean="0"/>
              <a:t>	</a:t>
            </a:r>
            <a:endParaRPr lang="de-CH" sz="1800" b="0" dirty="0"/>
          </a:p>
          <a:p>
            <a:r>
              <a:rPr lang="de-CH" sz="1800" b="0" dirty="0" smtClean="0"/>
              <a:t>Kultur: </a:t>
            </a:r>
            <a:r>
              <a:rPr lang="de-CH" sz="1800" b="0" dirty="0"/>
              <a:t>Fragen und </a:t>
            </a:r>
            <a:r>
              <a:rPr lang="de-CH" sz="1800" b="0" dirty="0" smtClean="0"/>
              <a:t>Instrumente </a:t>
            </a:r>
            <a:r>
              <a:rPr lang="de-CH" sz="1800" b="0" dirty="0"/>
              <a:t>		</a:t>
            </a:r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CC72-5E46-4DD1-A60D-902FE8E63EBF}" type="slidenum">
              <a:rPr lang="de-CH" smtClean="0"/>
              <a:pPr/>
              <a:t>2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3" name="Rechteck 2"/>
          <p:cNvSpPr/>
          <p:nvPr/>
        </p:nvSpPr>
        <p:spPr>
          <a:xfrm>
            <a:off x="5436096" y="116632"/>
            <a:ext cx="3600400" cy="41044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b="1" dirty="0" smtClean="0">
                <a:solidFill>
                  <a:schemeClr val="tx1"/>
                </a:solidFill>
              </a:rPr>
              <a:t>Foliensatz zum Gebrauch: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 smtClean="0">
                <a:solidFill>
                  <a:schemeClr val="tx1"/>
                </a:solidFill>
              </a:rPr>
              <a:t>Bitte nehmen Sie sich aus diesem Foliensatz die Folien, die Sie für Ihre Arbeit gut gebrauchen können. Andere löschen Sie.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 smtClean="0">
                <a:solidFill>
                  <a:schemeClr val="tx1"/>
                </a:solidFill>
              </a:rPr>
              <a:t>Falls Sie weitere Folien gerne hätten oder haben, sagen Sie uns doch gerne Bescheid. Wir ergänzen diesen Foliensatz regelmässig.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 smtClean="0">
                <a:solidFill>
                  <a:schemeClr val="tx1"/>
                </a:solidFill>
              </a:rPr>
              <a:t>Bei Fragen zu Instrumenten, Prozessen oder wie Sie allgemein in Ihren Kirchgemeinden vorgehen sollten, kommen Sie gerne auf uns zu: </a:t>
            </a:r>
          </a:p>
          <a:p>
            <a:r>
              <a:rPr lang="de-DE" sz="1400" dirty="0">
                <a:solidFill>
                  <a:schemeClr val="tx1"/>
                </a:solidFill>
              </a:rPr>
              <a:t>http://www.kirchgemeindeplus.ch/kontakt</a:t>
            </a:r>
          </a:p>
        </p:txBody>
      </p:sp>
    </p:spTree>
    <p:extLst>
      <p:ext uri="{BB962C8B-B14F-4D97-AF65-F5344CB8AC3E}">
        <p14:creationId xmlns:p14="http://schemas.microsoft.com/office/powerpoint/2010/main" val="380939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6" t="46382" r="40090" b="12489"/>
          <a:stretch/>
        </p:blipFill>
        <p:spPr bwMode="auto">
          <a:xfrm>
            <a:off x="899592" y="2132856"/>
            <a:ext cx="2808312" cy="342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4211960" y="2132856"/>
            <a:ext cx="46635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600" dirty="0" smtClean="0"/>
              <a:t>«Das </a:t>
            </a:r>
            <a:r>
              <a:rPr lang="de-CH" sz="1600" dirty="0"/>
              <a:t>Tempo </a:t>
            </a:r>
            <a:r>
              <a:rPr lang="de-CH" sz="1600" dirty="0" smtClean="0"/>
              <a:t>technologischer </a:t>
            </a:r>
            <a:r>
              <a:rPr lang="de-CH" sz="1600" dirty="0"/>
              <a:t>Innovation</a:t>
            </a:r>
          </a:p>
          <a:p>
            <a:r>
              <a:rPr lang="de-CH" sz="1600" dirty="0"/>
              <a:t>en erhöht </a:t>
            </a:r>
            <a:r>
              <a:rPr lang="de-CH" sz="1600" dirty="0" smtClean="0"/>
              <a:t>sich, die Geschwindigkeit </a:t>
            </a:r>
            <a:r>
              <a:rPr lang="de-CH" sz="1600" dirty="0"/>
              <a:t>des Transports </a:t>
            </a:r>
            <a:r>
              <a:rPr lang="de-CH" sz="1600" dirty="0" smtClean="0"/>
              <a:t>und der </a:t>
            </a:r>
            <a:r>
              <a:rPr lang="de-CH" sz="1600" dirty="0"/>
              <a:t>Kommunikation</a:t>
            </a:r>
          </a:p>
          <a:p>
            <a:r>
              <a:rPr lang="de-CH" sz="1600" dirty="0"/>
              <a:t>n</a:t>
            </a:r>
            <a:r>
              <a:rPr lang="de-CH" sz="1600" dirty="0" smtClean="0"/>
              <a:t>immt zu, der Lebenszyklus </a:t>
            </a:r>
            <a:r>
              <a:rPr lang="de-CH" sz="1600" dirty="0"/>
              <a:t>von</a:t>
            </a:r>
          </a:p>
          <a:p>
            <a:r>
              <a:rPr lang="de-CH" sz="1600" dirty="0"/>
              <a:t>Produkten und </a:t>
            </a:r>
            <a:r>
              <a:rPr lang="de-CH" sz="1600" dirty="0" smtClean="0"/>
              <a:t>Organisationen wird kürzer. </a:t>
            </a:r>
            <a:endParaRPr lang="de-CH" sz="1600" dirty="0"/>
          </a:p>
          <a:p>
            <a:r>
              <a:rPr lang="de-CH" sz="1600" dirty="0"/>
              <a:t>Die Menschen haben in der gleichen </a:t>
            </a:r>
          </a:p>
          <a:p>
            <a:r>
              <a:rPr lang="de-CH" sz="1600" dirty="0"/>
              <a:t>Zeit immer </a:t>
            </a:r>
            <a:r>
              <a:rPr lang="de-CH" sz="1600" dirty="0" smtClean="0"/>
              <a:t>mehr Erlebnisepisoden</a:t>
            </a:r>
            <a:r>
              <a:rPr lang="de-CH" sz="1600" dirty="0"/>
              <a:t>. </a:t>
            </a:r>
          </a:p>
          <a:p>
            <a:endParaRPr lang="de-CH" sz="1600" dirty="0" smtClean="0"/>
          </a:p>
          <a:p>
            <a:r>
              <a:rPr lang="de-CH" sz="1600" dirty="0" smtClean="0"/>
              <a:t>Auch der soziale Wandel </a:t>
            </a:r>
            <a:r>
              <a:rPr lang="de-CH" sz="1600" dirty="0"/>
              <a:t>beschleunigt sich. Miteinher geht eine </a:t>
            </a:r>
            <a:r>
              <a:rPr lang="de-CH" sz="1600" dirty="0" smtClean="0"/>
              <a:t>Flexibilisierung </a:t>
            </a:r>
            <a:r>
              <a:rPr lang="de-CH" sz="1600" dirty="0"/>
              <a:t>von Institutionen wie Familie, Arbeit </a:t>
            </a:r>
            <a:r>
              <a:rPr lang="de-CH" sz="1600" dirty="0" smtClean="0"/>
              <a:t>und Beruf </a:t>
            </a:r>
            <a:r>
              <a:rPr lang="de-CH" sz="1600" dirty="0"/>
              <a:t>und </a:t>
            </a:r>
            <a:r>
              <a:rPr lang="de-CH" sz="1600" dirty="0" smtClean="0"/>
              <a:t>zeitigt </a:t>
            </a:r>
            <a:r>
              <a:rPr lang="de-CH" sz="1600" dirty="0"/>
              <a:t>in </a:t>
            </a:r>
            <a:r>
              <a:rPr lang="de-CH" sz="1600" dirty="0" smtClean="0"/>
              <a:t>der </a:t>
            </a:r>
            <a:r>
              <a:rPr lang="de-CH" sz="1600" dirty="0"/>
              <a:t>Schweiz </a:t>
            </a:r>
            <a:r>
              <a:rPr lang="de-CH" sz="1600" dirty="0" smtClean="0"/>
              <a:t>in den zunehmenden Befindlichkeitsstörungen </a:t>
            </a:r>
            <a:r>
              <a:rPr lang="de-CH" sz="1600" dirty="0"/>
              <a:t>(Stress, Burnouts) auch negative Folgen</a:t>
            </a:r>
            <a:r>
              <a:rPr lang="de-CH" sz="1600" dirty="0" smtClean="0"/>
              <a:t>.»</a:t>
            </a:r>
            <a:endParaRPr lang="de-CH" sz="1600" dirty="0"/>
          </a:p>
        </p:txBody>
      </p:sp>
      <p:sp>
        <p:nvSpPr>
          <p:cNvPr id="13" name="Titel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137" tIns="45067" rIns="90137" bIns="45067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de-CH" sz="2800" kern="1200">
                <a:solidFill>
                  <a:srgbClr val="0079BC"/>
                </a:solidFill>
                <a:latin typeface="Arial" charset="0"/>
                <a:ea typeface="+mn-ea"/>
                <a:cs typeface="Arial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0686"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01356"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52040"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02717"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defTabSz="914400"/>
            <a:r>
              <a:rPr lang="de-CH" sz="2400" b="1" dirty="0" smtClean="0"/>
              <a:t>Ausgangslage: </a:t>
            </a:r>
            <a:r>
              <a:rPr lang="de-CH" sz="2400" dirty="0" smtClean="0"/>
              <a:t>Vor allem der technologische Wandel führt zu subjektiv wahrgenommener Beschleunigung</a:t>
            </a:r>
            <a:endParaRPr lang="de-CH" sz="2400" dirty="0"/>
          </a:p>
        </p:txBody>
      </p:sp>
      <p:sp>
        <p:nvSpPr>
          <p:cNvPr id="12" name="Rechteck 11"/>
          <p:cNvSpPr/>
          <p:nvPr/>
        </p:nvSpPr>
        <p:spPr>
          <a:xfrm>
            <a:off x="899592" y="5517232"/>
            <a:ext cx="30243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200" dirty="0" smtClean="0"/>
              <a:t>«Immer </a:t>
            </a:r>
            <a:r>
              <a:rPr lang="de-CH" sz="1200" dirty="0"/>
              <a:t>mehr Prozesse und Produkte existieren </a:t>
            </a:r>
            <a:r>
              <a:rPr lang="de-CH" sz="1200" dirty="0" smtClean="0"/>
              <a:t>ausschliesslich </a:t>
            </a:r>
            <a:r>
              <a:rPr lang="de-CH" sz="1200" dirty="0"/>
              <a:t>digital. </a:t>
            </a:r>
            <a:r>
              <a:rPr lang="de-CH" sz="1200" dirty="0" smtClean="0"/>
              <a:t>Im </a:t>
            </a:r>
            <a:r>
              <a:rPr lang="de-CH" sz="1200" dirty="0"/>
              <a:t>Jahr 2015 stand fast in neun </a:t>
            </a:r>
            <a:r>
              <a:rPr lang="de-CH" sz="1200" dirty="0" smtClean="0"/>
              <a:t>von </a:t>
            </a:r>
            <a:r>
              <a:rPr lang="de-CH" sz="1200" dirty="0"/>
              <a:t>zehn Haushaltungen in der Schweiz ein PC (weltweit </a:t>
            </a:r>
            <a:r>
              <a:rPr lang="de-CH" sz="1200" dirty="0" smtClean="0"/>
              <a:t>Platz </a:t>
            </a:r>
            <a:r>
              <a:rPr lang="de-CH" sz="1200" dirty="0"/>
              <a:t>7</a:t>
            </a:r>
            <a:r>
              <a:rPr lang="de-CH" sz="1200" dirty="0" smtClean="0"/>
              <a:t>).» </a:t>
            </a:r>
            <a:endParaRPr lang="de-CH" sz="1200" dirty="0"/>
          </a:p>
        </p:txBody>
      </p:sp>
      <p:sp>
        <p:nvSpPr>
          <p:cNvPr id="14" name="Textfeld 13"/>
          <p:cNvSpPr txBox="1"/>
          <p:nvPr/>
        </p:nvSpPr>
        <p:spPr>
          <a:xfrm>
            <a:off x="4211961" y="6235749"/>
            <a:ext cx="453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Quelle: https</a:t>
            </a:r>
            <a:r>
              <a:rPr lang="de-DE" sz="1000" dirty="0"/>
              <a:t>://digitalswitzerland.com/wp-content/uploads/2018/02/Megatrends_Report_Swissfuture.pdf</a:t>
            </a:r>
          </a:p>
        </p:txBody>
      </p:sp>
      <p:sp>
        <p:nvSpPr>
          <p:cNvPr id="1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901503" y="6514307"/>
            <a:ext cx="4556478" cy="343715"/>
          </a:xfrm>
        </p:spPr>
        <p:txBody>
          <a:bodyPr/>
          <a:lstStyle/>
          <a:p>
            <a:r>
              <a:rPr lang="de-CH" dirty="0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17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6678459" y="6514289"/>
            <a:ext cx="2133600" cy="274286"/>
          </a:xfrm>
        </p:spPr>
        <p:txBody>
          <a:bodyPr/>
          <a:lstStyle/>
          <a:p>
            <a:fld id="{8BDC49C8-CD7C-49A0-B2BB-E74A068D619E}" type="slidenum">
              <a:rPr lang="de-CH" smtClean="0"/>
              <a:pPr/>
              <a:t>20</a:t>
            </a:fld>
            <a:endParaRPr lang="de-CH"/>
          </a:p>
        </p:txBody>
      </p:sp>
      <p:grpSp>
        <p:nvGrpSpPr>
          <p:cNvPr id="15" name="Gruppieren 14"/>
          <p:cNvGrpSpPr/>
          <p:nvPr/>
        </p:nvGrpSpPr>
        <p:grpSpPr>
          <a:xfrm>
            <a:off x="7560000" y="180000"/>
            <a:ext cx="1484096" cy="1008112"/>
            <a:chOff x="1918320" y="2276872"/>
            <a:chExt cx="5100414" cy="3646272"/>
          </a:xfrm>
        </p:grpSpPr>
        <p:sp>
          <p:nvSpPr>
            <p:cNvPr id="18" name="Sechseck 17"/>
            <p:cNvSpPr>
              <a:spLocks/>
            </p:cNvSpPr>
            <p:nvPr/>
          </p:nvSpPr>
          <p:spPr>
            <a:xfrm>
              <a:off x="3567100" y="2276872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9" name="Sechseck 18"/>
            <p:cNvSpPr>
              <a:spLocks/>
            </p:cNvSpPr>
            <p:nvPr/>
          </p:nvSpPr>
          <p:spPr>
            <a:xfrm>
              <a:off x="5218534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0" name="Sechseck 19"/>
            <p:cNvSpPr>
              <a:spLocks/>
            </p:cNvSpPr>
            <p:nvPr/>
          </p:nvSpPr>
          <p:spPr>
            <a:xfrm>
              <a:off x="5218534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1" name="Sechseck 20"/>
            <p:cNvSpPr>
              <a:spLocks/>
            </p:cNvSpPr>
            <p:nvPr/>
          </p:nvSpPr>
          <p:spPr>
            <a:xfrm>
              <a:off x="3567100" y="4774466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2" name="Sechseck 21"/>
            <p:cNvSpPr>
              <a:spLocks/>
            </p:cNvSpPr>
            <p:nvPr/>
          </p:nvSpPr>
          <p:spPr>
            <a:xfrm>
              <a:off x="1918320" y="4200127"/>
              <a:ext cx="1800200" cy="1148678"/>
            </a:xfrm>
            <a:prstGeom prst="hexago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3" name="Sechseck 22"/>
            <p:cNvSpPr>
              <a:spLocks/>
            </p:cNvSpPr>
            <p:nvPr/>
          </p:nvSpPr>
          <p:spPr>
            <a:xfrm>
              <a:off x="1918320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704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 smtClean="0"/>
              <a:t>Ausgangslage</a:t>
            </a:r>
            <a:r>
              <a:rPr lang="de-CH" sz="2400" dirty="0" smtClean="0"/>
              <a:t>: Es gibt verschiedene </a:t>
            </a:r>
            <a:r>
              <a:rPr lang="de-CH" sz="2400" dirty="0" err="1" smtClean="0"/>
              <a:t>ekklesiologische</a:t>
            </a:r>
            <a:r>
              <a:rPr lang="de-CH" sz="2400" dirty="0" smtClean="0"/>
              <a:t> Entwicklungen in westlichen Gesellschaften</a:t>
            </a: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1800" b="0" dirty="0" smtClean="0">
                <a:latin typeface="+mn-lt"/>
              </a:rPr>
              <a:t>Beispielsweise</a:t>
            </a:r>
          </a:p>
          <a:p>
            <a:pPr>
              <a:lnSpc>
                <a:spcPct val="100000"/>
              </a:lnSpc>
              <a:defRPr/>
            </a:pPr>
            <a:r>
              <a:rPr lang="de-CH" sz="1800" b="0" dirty="0" err="1">
                <a:latin typeface="+mn-lt"/>
              </a:rPr>
              <a:t>Emergent</a:t>
            </a:r>
            <a:r>
              <a:rPr lang="de-CH" sz="1800" b="0" dirty="0">
                <a:latin typeface="+mn-lt"/>
              </a:rPr>
              <a:t> Church (USA)</a:t>
            </a:r>
          </a:p>
          <a:p>
            <a:pPr>
              <a:lnSpc>
                <a:spcPct val="100000"/>
              </a:lnSpc>
              <a:defRPr/>
            </a:pPr>
            <a:r>
              <a:rPr lang="de-CH" sz="1800" b="0" dirty="0" err="1">
                <a:latin typeface="+mn-lt"/>
              </a:rPr>
              <a:t>Fresh</a:t>
            </a:r>
            <a:r>
              <a:rPr lang="de-CH" sz="1800" b="0" dirty="0">
                <a:latin typeface="+mn-lt"/>
              </a:rPr>
              <a:t> </a:t>
            </a:r>
            <a:r>
              <a:rPr lang="de-CH" sz="1800" b="0" dirty="0" err="1">
                <a:latin typeface="+mn-lt"/>
              </a:rPr>
              <a:t>expressions</a:t>
            </a:r>
            <a:r>
              <a:rPr lang="de-CH" sz="1800" b="0" dirty="0">
                <a:latin typeface="+mn-lt"/>
              </a:rPr>
              <a:t> </a:t>
            </a:r>
            <a:r>
              <a:rPr lang="de-CH" sz="1800" b="0" dirty="0" err="1">
                <a:latin typeface="+mn-lt"/>
              </a:rPr>
              <a:t>of</a:t>
            </a:r>
            <a:r>
              <a:rPr lang="de-CH" sz="1800" b="0" dirty="0">
                <a:latin typeface="+mn-lt"/>
              </a:rPr>
              <a:t> Church (GB</a:t>
            </a:r>
            <a:r>
              <a:rPr lang="de-CH" sz="1800" b="0" dirty="0" smtClean="0">
                <a:latin typeface="+mn-lt"/>
              </a:rPr>
              <a:t>); </a:t>
            </a:r>
            <a:endParaRPr lang="de-CH" sz="1800" b="0" dirty="0">
              <a:latin typeface="+mn-lt"/>
            </a:endParaRPr>
          </a:p>
          <a:p>
            <a:pPr>
              <a:lnSpc>
                <a:spcPct val="100000"/>
              </a:lnSpc>
              <a:defRPr/>
            </a:pPr>
            <a:r>
              <a:rPr lang="de-CH" sz="1800" b="0" dirty="0" err="1">
                <a:latin typeface="+mn-lt"/>
              </a:rPr>
              <a:t>Shared</a:t>
            </a:r>
            <a:r>
              <a:rPr lang="de-CH" sz="1800" b="0" dirty="0">
                <a:latin typeface="+mn-lt"/>
              </a:rPr>
              <a:t> </a:t>
            </a:r>
            <a:r>
              <a:rPr lang="de-CH" sz="1800" b="0" dirty="0" err="1">
                <a:latin typeface="+mn-lt"/>
              </a:rPr>
              <a:t>Local</a:t>
            </a:r>
            <a:r>
              <a:rPr lang="de-CH" sz="1800" b="0" dirty="0">
                <a:latin typeface="+mn-lt"/>
              </a:rPr>
              <a:t> </a:t>
            </a:r>
            <a:r>
              <a:rPr lang="de-CH" sz="1800" b="0" dirty="0" err="1">
                <a:latin typeface="+mn-lt"/>
              </a:rPr>
              <a:t>Ministry</a:t>
            </a:r>
            <a:r>
              <a:rPr lang="de-CH" sz="1800" b="0" dirty="0">
                <a:latin typeface="+mn-lt"/>
              </a:rPr>
              <a:t> (NZ)</a:t>
            </a:r>
          </a:p>
          <a:p>
            <a:pPr>
              <a:lnSpc>
                <a:spcPct val="100000"/>
              </a:lnSpc>
              <a:defRPr/>
            </a:pPr>
            <a:r>
              <a:rPr lang="de-CH" sz="1800" b="0" dirty="0">
                <a:latin typeface="+mn-lt"/>
              </a:rPr>
              <a:t>Kleine Christliche Gemeinschaften (</a:t>
            </a:r>
            <a:r>
              <a:rPr lang="de-CH" sz="1800" b="0" dirty="0" smtClean="0">
                <a:latin typeface="+mn-lt"/>
              </a:rPr>
              <a:t>DE)</a:t>
            </a:r>
          </a:p>
          <a:p>
            <a:pPr>
              <a:defRPr/>
            </a:pPr>
            <a:r>
              <a:rPr lang="de-CH" sz="1800" b="0" dirty="0"/>
              <a:t>Lokale Kirchenentwicklung (DE)</a:t>
            </a:r>
          </a:p>
          <a:p>
            <a:pPr>
              <a:lnSpc>
                <a:spcPct val="100000"/>
              </a:lnSpc>
              <a:defRPr/>
            </a:pPr>
            <a:r>
              <a:rPr lang="de-CH" sz="1800" b="0" dirty="0" smtClean="0">
                <a:latin typeface="+mn-lt"/>
              </a:rPr>
              <a:t>Örtliche </a:t>
            </a:r>
            <a:r>
              <a:rPr lang="de-CH" sz="1800" b="0" dirty="0">
                <a:latin typeface="+mn-lt"/>
              </a:rPr>
              <a:t>Gemeinden (</a:t>
            </a:r>
            <a:r>
              <a:rPr lang="de-CH" sz="1800" b="0" dirty="0" smtClean="0">
                <a:latin typeface="+mn-lt"/>
              </a:rPr>
              <a:t>FR, </a:t>
            </a:r>
            <a:r>
              <a:rPr lang="de-CH" sz="1800" b="0" dirty="0">
                <a:latin typeface="+mn-lt"/>
              </a:rPr>
              <a:t>Poitiers)</a:t>
            </a:r>
          </a:p>
          <a:p>
            <a:pPr>
              <a:defRPr/>
            </a:pPr>
            <a:r>
              <a:rPr lang="de-CH" sz="1800" b="0" dirty="0" err="1" smtClean="0"/>
              <a:t>KirchGemeindePlus</a:t>
            </a:r>
            <a:r>
              <a:rPr lang="de-CH" sz="1800" b="0" dirty="0" smtClean="0"/>
              <a:t> </a:t>
            </a:r>
            <a:r>
              <a:rPr lang="de-CH" sz="1800" b="0" dirty="0"/>
              <a:t>(ZH)</a:t>
            </a:r>
          </a:p>
          <a:p>
            <a:pPr>
              <a:lnSpc>
                <a:spcPct val="100000"/>
              </a:lnSpc>
              <a:defRPr/>
            </a:pPr>
            <a:endParaRPr lang="de-CH" sz="1800" b="0" dirty="0">
              <a:latin typeface="+mn-lt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21</a:t>
            </a:fld>
            <a:endParaRPr lang="de-CH"/>
          </a:p>
        </p:txBody>
      </p:sp>
      <p:grpSp>
        <p:nvGrpSpPr>
          <p:cNvPr id="6" name="Gruppieren 5"/>
          <p:cNvGrpSpPr/>
          <p:nvPr/>
        </p:nvGrpSpPr>
        <p:grpSpPr>
          <a:xfrm>
            <a:off x="7560000" y="180000"/>
            <a:ext cx="1484096" cy="1008112"/>
            <a:chOff x="1918320" y="2276872"/>
            <a:chExt cx="5100414" cy="3646272"/>
          </a:xfrm>
        </p:grpSpPr>
        <p:sp>
          <p:nvSpPr>
            <p:cNvPr id="7" name="Sechseck 6"/>
            <p:cNvSpPr>
              <a:spLocks/>
            </p:cNvSpPr>
            <p:nvPr/>
          </p:nvSpPr>
          <p:spPr>
            <a:xfrm>
              <a:off x="3567100" y="2276872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" name="Sechseck 7"/>
            <p:cNvSpPr>
              <a:spLocks/>
            </p:cNvSpPr>
            <p:nvPr/>
          </p:nvSpPr>
          <p:spPr>
            <a:xfrm>
              <a:off x="5218534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9" name="Sechseck 8"/>
            <p:cNvSpPr>
              <a:spLocks/>
            </p:cNvSpPr>
            <p:nvPr/>
          </p:nvSpPr>
          <p:spPr>
            <a:xfrm>
              <a:off x="5218534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0" name="Sechseck 9"/>
            <p:cNvSpPr>
              <a:spLocks/>
            </p:cNvSpPr>
            <p:nvPr/>
          </p:nvSpPr>
          <p:spPr>
            <a:xfrm>
              <a:off x="3567100" y="4774466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1" name="Sechseck 10"/>
            <p:cNvSpPr>
              <a:spLocks/>
            </p:cNvSpPr>
            <p:nvPr/>
          </p:nvSpPr>
          <p:spPr>
            <a:xfrm>
              <a:off x="1918320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2" name="Sechseck 11"/>
            <p:cNvSpPr>
              <a:spLocks/>
            </p:cNvSpPr>
            <p:nvPr/>
          </p:nvSpPr>
          <p:spPr>
            <a:xfrm>
              <a:off x="1918320" y="2933023"/>
              <a:ext cx="1800200" cy="1148678"/>
            </a:xfrm>
            <a:prstGeom prst="hexago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8144" y="2348880"/>
            <a:ext cx="2438400" cy="379037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5148064" y="6140532"/>
            <a:ext cx="38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i="1" dirty="0"/>
              <a:t>Webseite von http://www.freshexpressions.ch/</a:t>
            </a:r>
            <a:endParaRPr lang="de-DE" sz="1400" i="1" dirty="0"/>
          </a:p>
        </p:txBody>
      </p:sp>
    </p:spTree>
    <p:extLst>
      <p:ext uri="{BB962C8B-B14F-4D97-AF65-F5344CB8AC3E}">
        <p14:creationId xmlns:p14="http://schemas.microsoft.com/office/powerpoint/2010/main" val="297793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gerundetes Rechteck 20"/>
          <p:cNvSpPr/>
          <p:nvPr/>
        </p:nvSpPr>
        <p:spPr>
          <a:xfrm>
            <a:off x="899592" y="2204864"/>
            <a:ext cx="4608512" cy="11367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24000"/>
            <a:r>
              <a:rPr lang="de-CH" sz="1400" dirty="0" smtClean="0">
                <a:solidFill>
                  <a:schemeClr val="tx1"/>
                </a:solidFill>
              </a:rPr>
              <a:t>«Sowohl als auch» (und nicht «entweder oder»): </a:t>
            </a:r>
            <a:r>
              <a:rPr lang="de-CH" sz="1400" dirty="0" err="1" smtClean="0">
                <a:solidFill>
                  <a:schemeClr val="tx1"/>
                </a:solidFill>
              </a:rPr>
              <a:t>One</a:t>
            </a:r>
            <a:r>
              <a:rPr lang="de-CH" sz="1400" dirty="0" smtClean="0">
                <a:solidFill>
                  <a:schemeClr val="tx1"/>
                </a:solidFill>
              </a:rPr>
              <a:t> </a:t>
            </a:r>
            <a:r>
              <a:rPr lang="de-CH" sz="1400" dirty="0" err="1" smtClean="0">
                <a:solidFill>
                  <a:schemeClr val="tx1"/>
                </a:solidFill>
              </a:rPr>
              <a:t>size</a:t>
            </a:r>
            <a:r>
              <a:rPr lang="de-CH" sz="1400" dirty="0" smtClean="0">
                <a:solidFill>
                  <a:schemeClr val="tx1"/>
                </a:solidFill>
              </a:rPr>
              <a:t> </a:t>
            </a:r>
            <a:r>
              <a:rPr lang="de-CH" sz="1400" dirty="0" err="1" smtClean="0">
                <a:solidFill>
                  <a:schemeClr val="tx1"/>
                </a:solidFill>
              </a:rPr>
              <a:t>fits</a:t>
            </a:r>
            <a:r>
              <a:rPr lang="de-CH" sz="1400" dirty="0" smtClean="0">
                <a:solidFill>
                  <a:schemeClr val="tx1"/>
                </a:solidFill>
              </a:rPr>
              <a:t> all existiert nicht.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2" name="Abgerundetes Rechteck 21"/>
          <p:cNvSpPr/>
          <p:nvPr/>
        </p:nvSpPr>
        <p:spPr>
          <a:xfrm>
            <a:off x="899592" y="3706356"/>
            <a:ext cx="4608512" cy="11367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24000"/>
            <a:r>
              <a:rPr lang="de-CH" sz="1400" dirty="0" smtClean="0">
                <a:solidFill>
                  <a:schemeClr val="tx1"/>
                </a:solidFill>
              </a:rPr>
              <a:t>… die raus und bewusst auf Menschen zugeht, welche in den traditionellere Formen von Kirche keinen Anschluss mehr finden.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3" name="Abgerundetes Rechteck 22"/>
          <p:cNvSpPr/>
          <p:nvPr/>
        </p:nvSpPr>
        <p:spPr>
          <a:xfrm>
            <a:off x="899592" y="5157192"/>
            <a:ext cx="4608512" cy="11367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24000"/>
            <a:r>
              <a:rPr lang="de-CH" sz="1400" dirty="0" smtClean="0">
                <a:solidFill>
                  <a:schemeClr val="tx1"/>
                </a:solidFill>
              </a:rPr>
              <a:t>… statt Erzeugungskirche. Partizipation und Beteiligung von Nicht-Theologen und </a:t>
            </a:r>
            <a:br>
              <a:rPr lang="de-CH" sz="1400" dirty="0" smtClean="0">
                <a:solidFill>
                  <a:schemeClr val="tx1"/>
                </a:solidFill>
              </a:rPr>
            </a:br>
            <a:r>
              <a:rPr lang="de-CH" sz="1400" dirty="0" smtClean="0">
                <a:solidFill>
                  <a:schemeClr val="tx1"/>
                </a:solidFill>
              </a:rPr>
              <a:t>-Theologinnen.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 smtClean="0"/>
              <a:t>Ausgangslage</a:t>
            </a:r>
            <a:r>
              <a:rPr lang="de-CH" sz="2400" dirty="0" smtClean="0"/>
              <a:t>: Mehrere rote Fäden lassen sich in diesen Entwicklungen identifizieren</a:t>
            </a:r>
            <a:endParaRPr lang="de-DE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22</a:t>
            </a:fld>
            <a:endParaRPr lang="de-CH"/>
          </a:p>
        </p:txBody>
      </p:sp>
      <p:grpSp>
        <p:nvGrpSpPr>
          <p:cNvPr id="6" name="Gruppieren 5"/>
          <p:cNvGrpSpPr/>
          <p:nvPr/>
        </p:nvGrpSpPr>
        <p:grpSpPr>
          <a:xfrm>
            <a:off x="7560000" y="180000"/>
            <a:ext cx="1484096" cy="1008112"/>
            <a:chOff x="1918320" y="2276872"/>
            <a:chExt cx="5100414" cy="3646272"/>
          </a:xfrm>
        </p:grpSpPr>
        <p:sp>
          <p:nvSpPr>
            <p:cNvPr id="7" name="Sechseck 6"/>
            <p:cNvSpPr>
              <a:spLocks/>
            </p:cNvSpPr>
            <p:nvPr/>
          </p:nvSpPr>
          <p:spPr>
            <a:xfrm>
              <a:off x="3567100" y="2276872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" name="Sechseck 7"/>
            <p:cNvSpPr>
              <a:spLocks/>
            </p:cNvSpPr>
            <p:nvPr/>
          </p:nvSpPr>
          <p:spPr>
            <a:xfrm>
              <a:off x="5218534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9" name="Sechseck 8"/>
            <p:cNvSpPr>
              <a:spLocks/>
            </p:cNvSpPr>
            <p:nvPr/>
          </p:nvSpPr>
          <p:spPr>
            <a:xfrm>
              <a:off x="5218534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0" name="Sechseck 9"/>
            <p:cNvSpPr>
              <a:spLocks/>
            </p:cNvSpPr>
            <p:nvPr/>
          </p:nvSpPr>
          <p:spPr>
            <a:xfrm>
              <a:off x="3567100" y="4774466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1" name="Sechseck 10"/>
            <p:cNvSpPr>
              <a:spLocks/>
            </p:cNvSpPr>
            <p:nvPr/>
          </p:nvSpPr>
          <p:spPr>
            <a:xfrm>
              <a:off x="1918320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2" name="Sechseck 11"/>
            <p:cNvSpPr>
              <a:spLocks/>
            </p:cNvSpPr>
            <p:nvPr/>
          </p:nvSpPr>
          <p:spPr>
            <a:xfrm>
              <a:off x="1918320" y="2933023"/>
              <a:ext cx="1800200" cy="1148678"/>
            </a:xfrm>
            <a:prstGeom prst="hexago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AutoShape 4" descr="Bildergebnis für geflochtene taue"/>
          <p:cNvSpPr>
            <a:spLocks noChangeAspect="1" noChangeArrowheads="1"/>
          </p:cNvSpPr>
          <p:nvPr/>
        </p:nvSpPr>
        <p:spPr bwMode="auto">
          <a:xfrm>
            <a:off x="155575" y="-2925763"/>
            <a:ext cx="9144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054" name="Picture 6" descr="Seil, Seile, Technik, Tau, Geflochten, Bunt, Farbenfro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531" y="2204865"/>
            <a:ext cx="3104763" cy="206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bgerundetes Rechteck 14"/>
          <p:cNvSpPr/>
          <p:nvPr/>
        </p:nvSpPr>
        <p:spPr>
          <a:xfrm>
            <a:off x="1043608" y="2348880"/>
            <a:ext cx="136815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sz="1600" dirty="0" smtClean="0">
                <a:solidFill>
                  <a:schemeClr val="tx1"/>
                </a:solidFill>
              </a:rPr>
              <a:t>Mixed Economy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9" name="Abgerundetes Rechteck 18"/>
          <p:cNvSpPr/>
          <p:nvPr/>
        </p:nvSpPr>
        <p:spPr>
          <a:xfrm>
            <a:off x="1043608" y="3850372"/>
            <a:ext cx="136815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sz="1600" dirty="0" err="1" smtClean="0">
                <a:solidFill>
                  <a:schemeClr val="tx1"/>
                </a:solidFill>
              </a:rPr>
              <a:t>Missionale</a:t>
            </a:r>
            <a:r>
              <a:rPr lang="de-CH" sz="1600" dirty="0" smtClean="0">
                <a:solidFill>
                  <a:schemeClr val="tx1"/>
                </a:solidFill>
              </a:rPr>
              <a:t> Haltung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20" name="Abgerundetes Rechteck 19"/>
          <p:cNvSpPr/>
          <p:nvPr/>
        </p:nvSpPr>
        <p:spPr>
          <a:xfrm>
            <a:off x="1043608" y="5301208"/>
            <a:ext cx="136815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sz="1600" dirty="0" smtClean="0">
                <a:solidFill>
                  <a:schemeClr val="tx1"/>
                </a:solidFill>
              </a:rPr>
              <a:t>Ermöglich-</a:t>
            </a:r>
            <a:r>
              <a:rPr lang="de-CH" sz="1600" dirty="0" err="1" smtClean="0">
                <a:solidFill>
                  <a:schemeClr val="tx1"/>
                </a:solidFill>
              </a:rPr>
              <a:t>ungskirche</a:t>
            </a:r>
            <a:endParaRPr lang="de-DE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0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 smtClean="0"/>
              <a:t>Ausgangslage</a:t>
            </a:r>
            <a:r>
              <a:rPr lang="de-CH" sz="2400" dirty="0" smtClean="0"/>
              <a:t>: Das Pfarramt verändert sich</a:t>
            </a: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00001" y="2240260"/>
            <a:ext cx="5688223" cy="4118380"/>
          </a:xfrm>
        </p:spPr>
        <p:txBody>
          <a:bodyPr/>
          <a:lstStyle/>
          <a:p>
            <a:r>
              <a:rPr lang="de-CH" sz="1400" b="0" dirty="0" smtClean="0"/>
              <a:t>Die Anforderungen an Pfarrer und Pfarrerinnen sind gestiegen. Von 200 Befragten berichten viele von grossen Herausforderungen, von denen sie sich manchmal überfordert, verunsichert oder verängstigt fühlen.  </a:t>
            </a:r>
          </a:p>
          <a:p>
            <a:r>
              <a:rPr lang="de-CH" sz="1400" b="0" dirty="0" smtClean="0"/>
              <a:t>Für jüngere Pfarrpersonen ist die Familienverträglichkeit nicht besonders hoch, vor allem dort, wo Teilzeit-Möglichkeiten fehlen oder die Wohnsitzpflicht als Totalanspruch auf das eigene Leben empfunden wird. </a:t>
            </a:r>
          </a:p>
          <a:p>
            <a:r>
              <a:rPr lang="de-CH" sz="1400" b="0" dirty="0" smtClean="0"/>
              <a:t>Das Einzelpfarramt scheint ein Auslaufmodell zu sein. Neue, auch interdisziplinäre Teams bilden sich, auch auf regionaler Ebene. </a:t>
            </a:r>
          </a:p>
          <a:p>
            <a:r>
              <a:rPr lang="de-CH" sz="1400" b="0" dirty="0" smtClean="0"/>
              <a:t>Andere Formen von Pfarrämtern werden ausprobiert: Projektpfarrämter, regionale Pfarrämter mit speziellem Auftrag … .</a:t>
            </a:r>
          </a:p>
          <a:p>
            <a:r>
              <a:rPr lang="de-CH" sz="1400" b="0" dirty="0"/>
              <a:t>Zukünftig steht </a:t>
            </a:r>
            <a:r>
              <a:rPr lang="de-CH" sz="1400" b="0" dirty="0" smtClean="0"/>
              <a:t>ein </a:t>
            </a:r>
            <a:r>
              <a:rPr lang="de-CH" sz="1400" b="0" dirty="0"/>
              <a:t>Personalmangel in kirchlichen Berufen </a:t>
            </a:r>
            <a:r>
              <a:rPr lang="de-CH" sz="1400" b="0" dirty="0" smtClean="0"/>
              <a:t>bevor</a:t>
            </a:r>
            <a:r>
              <a:rPr lang="de-DE" sz="1400" b="0" dirty="0" smtClean="0"/>
              <a:t>.</a:t>
            </a:r>
            <a:endParaRPr lang="de-CH" sz="1400" b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23</a:t>
            </a:fld>
            <a:endParaRPr lang="de-CH"/>
          </a:p>
        </p:txBody>
      </p:sp>
      <p:grpSp>
        <p:nvGrpSpPr>
          <p:cNvPr id="6" name="Gruppieren 5"/>
          <p:cNvGrpSpPr/>
          <p:nvPr/>
        </p:nvGrpSpPr>
        <p:grpSpPr>
          <a:xfrm>
            <a:off x="7560000" y="180000"/>
            <a:ext cx="1484096" cy="1008112"/>
            <a:chOff x="1918320" y="2276872"/>
            <a:chExt cx="5100414" cy="3646272"/>
          </a:xfrm>
        </p:grpSpPr>
        <p:sp>
          <p:nvSpPr>
            <p:cNvPr id="7" name="Sechseck 6"/>
            <p:cNvSpPr>
              <a:spLocks/>
            </p:cNvSpPr>
            <p:nvPr/>
          </p:nvSpPr>
          <p:spPr>
            <a:xfrm>
              <a:off x="3567100" y="2276872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" name="Sechseck 7"/>
            <p:cNvSpPr>
              <a:spLocks/>
            </p:cNvSpPr>
            <p:nvPr/>
          </p:nvSpPr>
          <p:spPr>
            <a:xfrm>
              <a:off x="5218534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9" name="Sechseck 8"/>
            <p:cNvSpPr>
              <a:spLocks/>
            </p:cNvSpPr>
            <p:nvPr/>
          </p:nvSpPr>
          <p:spPr>
            <a:xfrm>
              <a:off x="5218534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0" name="Sechseck 9"/>
            <p:cNvSpPr>
              <a:spLocks/>
            </p:cNvSpPr>
            <p:nvPr/>
          </p:nvSpPr>
          <p:spPr>
            <a:xfrm>
              <a:off x="3567100" y="4774466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1" name="Sechseck 10"/>
            <p:cNvSpPr>
              <a:spLocks/>
            </p:cNvSpPr>
            <p:nvPr/>
          </p:nvSpPr>
          <p:spPr>
            <a:xfrm>
              <a:off x="1918320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2" name="Sechseck 11"/>
            <p:cNvSpPr>
              <a:spLocks/>
            </p:cNvSpPr>
            <p:nvPr/>
          </p:nvSpPr>
          <p:spPr>
            <a:xfrm>
              <a:off x="1918320" y="2933023"/>
              <a:ext cx="1800200" cy="1148678"/>
            </a:xfrm>
            <a:prstGeom prst="hexago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  <p:pic>
        <p:nvPicPr>
          <p:cNvPr id="3074" name="Picture 2" descr="Bildergebnis für Zwingli-Stat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564" y="2240280"/>
            <a:ext cx="2158900" cy="370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6588224" y="5949280"/>
            <a:ext cx="1912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i="1" dirty="0" smtClean="0"/>
              <a:t>Zwingli-Statue vor </a:t>
            </a:r>
            <a:br>
              <a:rPr lang="de-CH" sz="1400" i="1" dirty="0" smtClean="0"/>
            </a:br>
            <a:r>
              <a:rPr lang="de-CH" sz="1400" i="1" dirty="0" smtClean="0"/>
              <a:t>der Wasserkirche, ZH</a:t>
            </a:r>
            <a:endParaRPr lang="de-DE" sz="1400" i="1" dirty="0"/>
          </a:p>
        </p:txBody>
      </p:sp>
    </p:spTree>
    <p:extLst>
      <p:ext uri="{BB962C8B-B14F-4D97-AF65-F5344CB8AC3E}">
        <p14:creationId xmlns:p14="http://schemas.microsoft.com/office/powerpoint/2010/main" val="339934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Fazit Ausgangslage</a:t>
            </a:r>
            <a:endParaRPr lang="de-DE" sz="24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24</a:t>
            </a:fld>
            <a:endParaRPr lang="de-CH"/>
          </a:p>
        </p:txBody>
      </p:sp>
      <p:pic>
        <p:nvPicPr>
          <p:cNvPr id="6" name="Inhaltsplatzhalter 3" descr="diversity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608" y="2420888"/>
            <a:ext cx="5161772" cy="3528392"/>
          </a:xfrm>
        </p:spPr>
      </p:pic>
      <p:sp>
        <p:nvSpPr>
          <p:cNvPr id="20" name="Textfeld 19"/>
          <p:cNvSpPr txBox="1"/>
          <p:nvPr/>
        </p:nvSpPr>
        <p:spPr>
          <a:xfrm>
            <a:off x="6372200" y="2420888"/>
            <a:ext cx="24320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Kirchgemeinden sind damit konfrontiert, dass wir älter, heterogener, städtischer, mobiler werden und vermehrt digital </a:t>
            </a:r>
            <a:r>
              <a:rPr lang="de-DE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arbeiten </a:t>
            </a:r>
            <a:r>
              <a:rPr lang="de-DE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und </a:t>
            </a:r>
            <a:r>
              <a:rPr lang="de-DE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konsumieren. Neue Bilder von kirchlicher Arbeit entstehen.</a:t>
            </a:r>
            <a:endParaRPr lang="de-DE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7560000" y="180000"/>
            <a:ext cx="1484096" cy="1008112"/>
            <a:chOff x="1918320" y="2276872"/>
            <a:chExt cx="5100414" cy="3646272"/>
          </a:xfrm>
        </p:grpSpPr>
        <p:sp>
          <p:nvSpPr>
            <p:cNvPr id="21" name="Sechseck 20"/>
            <p:cNvSpPr>
              <a:spLocks/>
            </p:cNvSpPr>
            <p:nvPr/>
          </p:nvSpPr>
          <p:spPr>
            <a:xfrm>
              <a:off x="3567100" y="2276872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2" name="Sechseck 21"/>
            <p:cNvSpPr>
              <a:spLocks/>
            </p:cNvSpPr>
            <p:nvPr/>
          </p:nvSpPr>
          <p:spPr>
            <a:xfrm>
              <a:off x="5218534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3" name="Sechseck 22"/>
            <p:cNvSpPr>
              <a:spLocks/>
            </p:cNvSpPr>
            <p:nvPr/>
          </p:nvSpPr>
          <p:spPr>
            <a:xfrm>
              <a:off x="5218534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4" name="Sechseck 23"/>
            <p:cNvSpPr>
              <a:spLocks/>
            </p:cNvSpPr>
            <p:nvPr/>
          </p:nvSpPr>
          <p:spPr>
            <a:xfrm>
              <a:off x="3567100" y="4774466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5" name="Sechseck 24"/>
            <p:cNvSpPr>
              <a:spLocks/>
            </p:cNvSpPr>
            <p:nvPr/>
          </p:nvSpPr>
          <p:spPr>
            <a:xfrm>
              <a:off x="1918320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6" name="Sechseck 25"/>
            <p:cNvSpPr>
              <a:spLocks/>
            </p:cNvSpPr>
            <p:nvPr/>
          </p:nvSpPr>
          <p:spPr>
            <a:xfrm>
              <a:off x="1918320" y="2933023"/>
              <a:ext cx="1800200" cy="1148678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278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Fazit: Chancen</a:t>
            </a:r>
            <a:r>
              <a:rPr lang="de-CH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für Kirchgemeinden</a:t>
            </a:r>
            <a:r>
              <a:rPr lang="de-CH" b="1" dirty="0" smtClean="0"/>
              <a:t/>
            </a:r>
            <a:br>
              <a:rPr lang="de-CH" b="1" dirty="0" smtClean="0"/>
            </a:br>
            <a:r>
              <a:rPr lang="de-CH" b="1" dirty="0" err="1" smtClean="0"/>
              <a:t>KirchGemeindePlus</a:t>
            </a:r>
            <a:r>
              <a:rPr lang="de-CH" b="1" dirty="0" smtClean="0"/>
              <a:t>: </a:t>
            </a:r>
            <a:r>
              <a:rPr lang="de-CH" b="1" dirty="0" err="1" smtClean="0"/>
              <a:t>Zielbild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CC72-5E46-4DD1-A60D-902FE8E63EBF}" type="slidenum">
              <a:rPr lang="de-CH" smtClean="0"/>
              <a:pPr/>
              <a:t>25</a:t>
            </a:fld>
            <a:endParaRPr lang="de-CH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32" y="2204864"/>
            <a:ext cx="7827976" cy="423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572000" y="2636912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Wir können den Wind nicht ändern, </a:t>
            </a:r>
          </a:p>
          <a:p>
            <a:r>
              <a:rPr lang="de-CH" b="1" dirty="0" smtClean="0"/>
              <a:t>aber die Segel anders setzen (Aristoteles)</a:t>
            </a:r>
            <a:endParaRPr lang="de-DE" b="1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2126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"/>
          <p:cNvSpPr/>
          <p:nvPr/>
        </p:nvSpPr>
        <p:spPr>
          <a:xfrm>
            <a:off x="1979712" y="2204864"/>
            <a:ext cx="5255989" cy="4032447"/>
          </a:xfrm>
          <a:prstGeom prst="ellipse">
            <a:avLst/>
          </a:prstGeom>
          <a:solidFill>
            <a:srgbClr val="E2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endParaRPr lang="de-CH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 rot="19302373">
            <a:off x="2400519" y="3296412"/>
            <a:ext cx="1079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solidFill>
                  <a:srgbClr val="0070C0"/>
                </a:solidFill>
                <a:latin typeface="Arial"/>
                <a:cs typeface="Arial"/>
              </a:rPr>
              <a:t>Kontext</a:t>
            </a:r>
            <a:endParaRPr lang="de-DE" sz="1600" b="1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16" name="Untertitel 4"/>
          <p:cNvSpPr txBox="1">
            <a:spLocks/>
          </p:cNvSpPr>
          <p:nvPr/>
        </p:nvSpPr>
        <p:spPr>
          <a:xfrm>
            <a:off x="827584" y="1003781"/>
            <a:ext cx="6710322" cy="625019"/>
          </a:xfrm>
          <a:prstGeom prst="rect">
            <a:avLst/>
          </a:prstGeom>
        </p:spPr>
        <p:txBody>
          <a:bodyPr lIns="79965" tIns="39981" rIns="79965" bIns="39981"/>
          <a:lstStyle>
            <a:lvl1pPr marL="386391" indent="-38639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lang="de-CH" sz="2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837180" indent="-32199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lang="de-CH" sz="23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87969" indent="-25759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lang="de-CH" sz="20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03157" indent="-25759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lang="de-CH" sz="18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318345" indent="-257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de-CH" sz="15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833532" indent="-257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cs typeface="+mn-cs"/>
              </a:defRPr>
            </a:lvl6pPr>
            <a:lvl7pPr marL="3348720" indent="-257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cs typeface="+mn-cs"/>
              </a:defRPr>
            </a:lvl7pPr>
            <a:lvl8pPr marL="3863909" indent="-257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cs typeface="+mn-cs"/>
              </a:defRPr>
            </a:lvl8pPr>
            <a:lvl9pPr marL="4379097" indent="-257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endParaRPr lang="de-CH" sz="2400" dirty="0">
              <a:solidFill>
                <a:srgbClr val="0079BC"/>
              </a:solidFill>
              <a:latin typeface="+mn-lt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2699792" y="2431186"/>
            <a:ext cx="3744416" cy="3302070"/>
            <a:chOff x="1763687" y="1844824"/>
            <a:chExt cx="5472609" cy="4680520"/>
          </a:xfrm>
        </p:grpSpPr>
        <p:sp>
          <p:nvSpPr>
            <p:cNvPr id="3" name="Ellipse 2"/>
            <p:cNvSpPr>
              <a:spLocks noChangeAspect="1"/>
            </p:cNvSpPr>
            <p:nvPr/>
          </p:nvSpPr>
          <p:spPr>
            <a:xfrm>
              <a:off x="3368101" y="1844824"/>
              <a:ext cx="2342565" cy="239836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r>
                <a:rPr lang="de-CH" sz="160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Inhaltliche</a:t>
              </a:r>
              <a:r>
                <a:rPr lang="de-CH" sz="1600" b="1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Strategie</a:t>
              </a:r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1763687" y="4213280"/>
              <a:ext cx="2469685" cy="2301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endParaRPr lang="de-CH" sz="1600" b="1" dirty="0" smtClean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r>
                <a:rPr lang="de-CH" sz="1600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Strukturen</a:t>
              </a:r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Ellipse 17"/>
            <p:cNvSpPr/>
            <p:nvPr/>
          </p:nvSpPr>
          <p:spPr>
            <a:xfrm>
              <a:off x="4766611" y="4223990"/>
              <a:ext cx="2469685" cy="2301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endParaRPr lang="de-CH" sz="1600" b="1" dirty="0" smtClean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algn="r"/>
              <a:r>
                <a:rPr lang="de-CH" sz="1600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Kultur</a:t>
              </a:r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" name="Ellipse 1"/>
            <p:cNvSpPr/>
            <p:nvPr/>
          </p:nvSpPr>
          <p:spPr>
            <a:xfrm>
              <a:off x="3368100" y="3480186"/>
              <a:ext cx="2342565" cy="2301354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CH" b="1" dirty="0" smtClean="0">
                  <a:solidFill>
                    <a:srgbClr val="FFFFFF"/>
                  </a:solidFill>
                  <a:cs typeface="Arial" panose="020B0604020202020204" pitchFamily="34" charset="0"/>
                </a:rPr>
                <a:t>Vision</a:t>
              </a:r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 err="1" smtClean="0"/>
              <a:t>KirchGemeindePlus</a:t>
            </a:r>
            <a:r>
              <a:rPr lang="de-CH" sz="2400" b="1" dirty="0" smtClean="0"/>
              <a:t>: </a:t>
            </a:r>
            <a:r>
              <a:rPr lang="de-CH" sz="2400" dirty="0" smtClean="0"/>
              <a:t/>
            </a:r>
            <a:br>
              <a:rPr lang="de-CH" sz="2400" dirty="0" smtClean="0"/>
            </a:br>
            <a:r>
              <a:rPr lang="de-CH" sz="2400" dirty="0" smtClean="0"/>
              <a:t>Wandel in Kirchgemeinden </a:t>
            </a:r>
            <a:r>
              <a:rPr lang="de-CH" sz="2400" dirty="0"/>
              <a:t>gestalten</a:t>
            </a:r>
            <a:br>
              <a:rPr lang="de-CH" sz="2400" dirty="0"/>
            </a:b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26</a:t>
            </a:fld>
            <a:endParaRPr lang="de-CH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2522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4104456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Vision: Warum machen wir das</a:t>
            </a:r>
            <a:r>
              <a:rPr lang="de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de-CH" dirty="0"/>
              <a:t/>
            </a:r>
            <a:br>
              <a:rPr lang="de-CH" dirty="0"/>
            </a:br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4571999" y="2240260"/>
            <a:ext cx="4140001" cy="4118380"/>
          </a:xfrm>
        </p:spPr>
        <p:txBody>
          <a:bodyPr/>
          <a:lstStyle/>
          <a:p>
            <a:pPr marL="0" indent="0">
              <a:buNone/>
            </a:pPr>
            <a:r>
              <a:rPr lang="de-CH" sz="2000" b="0" dirty="0"/>
              <a:t>Wir glauben an die </a:t>
            </a:r>
            <a:r>
              <a:rPr lang="de-CH" sz="2000" b="0" dirty="0">
                <a:solidFill>
                  <a:srgbClr val="0079BC"/>
                </a:solidFill>
              </a:rPr>
              <a:t>Kraft</a:t>
            </a:r>
            <a:r>
              <a:rPr lang="de-CH" sz="2000" b="0" dirty="0"/>
              <a:t> der </a:t>
            </a:r>
            <a:r>
              <a:rPr lang="de-CH" sz="2000" b="0" dirty="0">
                <a:solidFill>
                  <a:srgbClr val="0079BC"/>
                </a:solidFill>
              </a:rPr>
              <a:t>reformatorischen Idee</a:t>
            </a:r>
            <a:r>
              <a:rPr lang="de-CH" sz="2000" b="0" dirty="0"/>
              <a:t>, im </a:t>
            </a:r>
            <a:r>
              <a:rPr lang="de-CH" sz="2000" b="0" dirty="0">
                <a:solidFill>
                  <a:srgbClr val="0079BC"/>
                </a:solidFill>
              </a:rPr>
              <a:t>Hier und Heute</a:t>
            </a:r>
            <a:r>
              <a:rPr lang="de-CH" sz="2000" b="0" dirty="0"/>
              <a:t> </a:t>
            </a:r>
            <a:r>
              <a:rPr lang="de-CH" sz="2000" b="0" dirty="0">
                <a:solidFill>
                  <a:srgbClr val="0079BC"/>
                </a:solidFill>
              </a:rPr>
              <a:t>unsere</a:t>
            </a:r>
            <a:r>
              <a:rPr lang="de-CH" sz="2000" b="0" dirty="0"/>
              <a:t> Zukunft zu </a:t>
            </a:r>
            <a:r>
              <a:rPr lang="de-CH" sz="2000" b="0" dirty="0">
                <a:solidFill>
                  <a:srgbClr val="0079BC"/>
                </a:solidFill>
              </a:rPr>
              <a:t>gestalten</a:t>
            </a:r>
            <a:r>
              <a:rPr lang="de-CH" sz="2000" b="0" dirty="0"/>
              <a:t>. </a:t>
            </a:r>
          </a:p>
          <a:p>
            <a:endParaRPr lang="de-CH" sz="2000" b="0" dirty="0"/>
          </a:p>
          <a:p>
            <a:endParaRPr lang="de-CH" sz="2000" b="0" dirty="0"/>
          </a:p>
          <a:p>
            <a:pPr marL="0" indent="0">
              <a:buNone/>
            </a:pPr>
            <a:r>
              <a:rPr lang="de-CH" sz="2000" b="0" dirty="0"/>
              <a:t>Mit </a:t>
            </a:r>
            <a:r>
              <a:rPr lang="de-CH" sz="2000" b="0" dirty="0" err="1"/>
              <a:t>KirchGemeindePlus</a:t>
            </a:r>
            <a:r>
              <a:rPr lang="de-CH" sz="2000" b="0" dirty="0"/>
              <a:t> </a:t>
            </a:r>
            <a:r>
              <a:rPr lang="de-CH" sz="2000" b="0" dirty="0">
                <a:solidFill>
                  <a:srgbClr val="0079BC"/>
                </a:solidFill>
              </a:rPr>
              <a:t>eröffnen wir</a:t>
            </a:r>
            <a:r>
              <a:rPr lang="de-CH" sz="2000" b="0" dirty="0"/>
              <a:t> den Weg, unsere Kirche </a:t>
            </a:r>
            <a:r>
              <a:rPr lang="de-CH" sz="2000" b="0" dirty="0">
                <a:solidFill>
                  <a:srgbClr val="0070C0"/>
                </a:solidFill>
              </a:rPr>
              <a:t>nahe</a:t>
            </a:r>
            <a:r>
              <a:rPr lang="de-CH" sz="2000" b="0" dirty="0"/>
              <a:t>, </a:t>
            </a:r>
            <a:r>
              <a:rPr lang="de-CH" sz="2000" b="0" dirty="0">
                <a:solidFill>
                  <a:srgbClr val="0070C0"/>
                </a:solidFill>
              </a:rPr>
              <a:t>vielfältig</a:t>
            </a:r>
            <a:r>
              <a:rPr lang="de-CH" sz="2000" b="0" dirty="0"/>
              <a:t> und </a:t>
            </a:r>
            <a:r>
              <a:rPr lang="de-CH" sz="2000" b="0" dirty="0">
                <a:solidFill>
                  <a:srgbClr val="0070C0"/>
                </a:solidFill>
              </a:rPr>
              <a:t>profiliert</a:t>
            </a:r>
            <a:r>
              <a:rPr lang="de-CH" sz="2000" b="0" dirty="0"/>
              <a:t> zu entwickeln.</a:t>
            </a:r>
          </a:p>
          <a:p>
            <a:endParaRPr lang="de-DE" sz="2000" b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CC72-5E46-4DD1-A60D-902FE8E63EBF}" type="slidenum">
              <a:rPr lang="de-CH" smtClean="0"/>
              <a:pPr/>
              <a:t>27</a:t>
            </a:fld>
            <a:endParaRPr lang="de-CH" dirty="0"/>
          </a:p>
        </p:txBody>
      </p:sp>
      <p:grpSp>
        <p:nvGrpSpPr>
          <p:cNvPr id="6" name="Gruppieren 5"/>
          <p:cNvGrpSpPr>
            <a:grpSpLocks noChangeAspect="1"/>
          </p:cNvGrpSpPr>
          <p:nvPr/>
        </p:nvGrpSpPr>
        <p:grpSpPr>
          <a:xfrm>
            <a:off x="8100392" y="260648"/>
            <a:ext cx="720079" cy="635013"/>
            <a:chOff x="899593" y="2215163"/>
            <a:chExt cx="3744416" cy="3302070"/>
          </a:xfrm>
        </p:grpSpPr>
        <p:sp>
          <p:nvSpPr>
            <p:cNvPr id="7" name="Ellipse 6"/>
            <p:cNvSpPr>
              <a:spLocks noChangeAspect="1"/>
            </p:cNvSpPr>
            <p:nvPr/>
          </p:nvSpPr>
          <p:spPr>
            <a:xfrm>
              <a:off x="1997350" y="2215163"/>
              <a:ext cx="1602807" cy="169202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Ellipse 7"/>
            <p:cNvSpPr/>
            <p:nvPr/>
          </p:nvSpPr>
          <p:spPr>
            <a:xfrm>
              <a:off x="899593" y="3886090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2954225" y="3893646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1997349" y="3368898"/>
              <a:ext cx="1602807" cy="1623587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674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4294967295"/>
          </p:nvPr>
        </p:nvSpPr>
        <p:spPr>
          <a:xfrm>
            <a:off x="1222375" y="1839913"/>
            <a:ext cx="7921625" cy="4460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3200" b="0" dirty="0">
                <a:latin typeface="Arial" charset="0"/>
                <a:ea typeface="Arial" charset="0"/>
                <a:cs typeface="Arial" charset="0"/>
              </a:rPr>
              <a:t>Wir glauben an die </a:t>
            </a:r>
            <a:r>
              <a:rPr lang="de-CH" sz="3200" b="0" dirty="0">
                <a:solidFill>
                  <a:srgbClr val="0079BC"/>
                </a:solidFill>
                <a:latin typeface="Arial" charset="0"/>
                <a:ea typeface="Arial" charset="0"/>
                <a:cs typeface="Arial" charset="0"/>
              </a:rPr>
              <a:t>Kraft</a:t>
            </a:r>
            <a:r>
              <a:rPr lang="de-CH" sz="3200" b="0" dirty="0">
                <a:latin typeface="Arial" charset="0"/>
                <a:ea typeface="Arial" charset="0"/>
                <a:cs typeface="Arial" charset="0"/>
              </a:rPr>
              <a:t> der </a:t>
            </a:r>
            <a:r>
              <a:rPr lang="de-CH" sz="3200" b="0" dirty="0">
                <a:solidFill>
                  <a:srgbClr val="0079BC"/>
                </a:solidFill>
                <a:latin typeface="Arial" charset="0"/>
                <a:ea typeface="Arial" charset="0"/>
                <a:cs typeface="Arial" charset="0"/>
              </a:rPr>
              <a:t>reformatorischen Idee</a:t>
            </a:r>
            <a:r>
              <a:rPr lang="de-CH" sz="3200" b="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CH" sz="3200" b="0" dirty="0" smtClean="0">
                <a:latin typeface="Arial" charset="0"/>
                <a:ea typeface="Arial" charset="0"/>
                <a:cs typeface="Arial" charset="0"/>
              </a:rPr>
              <a:t>im </a:t>
            </a:r>
            <a:r>
              <a:rPr lang="de-CH" sz="3200" b="0" dirty="0">
                <a:solidFill>
                  <a:srgbClr val="0079BC"/>
                </a:solidFill>
                <a:latin typeface="Arial" charset="0"/>
                <a:ea typeface="Arial" charset="0"/>
                <a:cs typeface="Arial" charset="0"/>
              </a:rPr>
              <a:t>Hier und Heute unsere</a:t>
            </a:r>
            <a:r>
              <a:rPr lang="de-CH" sz="3200" b="0" dirty="0">
                <a:latin typeface="Arial" charset="0"/>
                <a:ea typeface="Arial" charset="0"/>
                <a:cs typeface="Arial" charset="0"/>
              </a:rPr>
              <a:t> Zukunft zu </a:t>
            </a:r>
            <a:r>
              <a:rPr lang="de-CH" sz="3200" b="0" dirty="0">
                <a:solidFill>
                  <a:srgbClr val="0079BC"/>
                </a:solidFill>
                <a:latin typeface="Arial" charset="0"/>
                <a:ea typeface="Arial" charset="0"/>
                <a:cs typeface="Arial" charset="0"/>
              </a:rPr>
              <a:t>gestalten</a:t>
            </a:r>
            <a:r>
              <a:rPr lang="de-CH" sz="3200" b="0" dirty="0" smtClean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0" indent="0">
              <a:buNone/>
            </a:pPr>
            <a:endParaRPr lang="de-CH" sz="3200" b="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de-CH" sz="3200" b="0" dirty="0">
                <a:latin typeface="Arial" charset="0"/>
                <a:ea typeface="Arial" charset="0"/>
                <a:cs typeface="Arial" charset="0"/>
              </a:rPr>
              <a:t>Mit </a:t>
            </a:r>
            <a:r>
              <a:rPr lang="de-CH" sz="3200" b="0" dirty="0" err="1">
                <a:latin typeface="Arial" charset="0"/>
                <a:ea typeface="Arial" charset="0"/>
                <a:cs typeface="Arial" charset="0"/>
              </a:rPr>
              <a:t>KirchGemeindePlus</a:t>
            </a:r>
            <a:r>
              <a:rPr lang="de-CH" sz="3200" b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CH" sz="3200" b="0" dirty="0">
                <a:solidFill>
                  <a:srgbClr val="0079BC"/>
                </a:solidFill>
                <a:latin typeface="Arial" charset="0"/>
                <a:ea typeface="Arial" charset="0"/>
                <a:cs typeface="Arial" charset="0"/>
              </a:rPr>
              <a:t>eröffnen wir </a:t>
            </a:r>
            <a:r>
              <a:rPr lang="de-CH" sz="3200" b="0" dirty="0" smtClean="0">
                <a:latin typeface="Arial" charset="0"/>
                <a:ea typeface="Arial" charset="0"/>
                <a:cs typeface="Arial" charset="0"/>
              </a:rPr>
              <a:t>den </a:t>
            </a:r>
            <a:r>
              <a:rPr lang="de-CH" sz="3200" b="0" dirty="0">
                <a:solidFill>
                  <a:srgbClr val="0079BC"/>
                </a:solidFill>
                <a:latin typeface="Arial" charset="0"/>
                <a:ea typeface="Arial" charset="0"/>
                <a:cs typeface="Arial" charset="0"/>
              </a:rPr>
              <a:t>Weg</a:t>
            </a:r>
            <a:r>
              <a:rPr lang="de-CH" sz="3200" b="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CH" sz="3200" b="0" dirty="0" smtClean="0">
                <a:latin typeface="Arial" charset="0"/>
                <a:ea typeface="Arial" charset="0"/>
                <a:cs typeface="Arial" charset="0"/>
              </a:rPr>
              <a:t>Kirche </a:t>
            </a:r>
            <a:r>
              <a:rPr lang="de-CH" sz="3200" b="0" dirty="0">
                <a:solidFill>
                  <a:srgbClr val="0079BC"/>
                </a:solidFill>
                <a:latin typeface="Arial" charset="0"/>
                <a:ea typeface="Arial" charset="0"/>
                <a:cs typeface="Arial" charset="0"/>
              </a:rPr>
              <a:t>nahe</a:t>
            </a:r>
            <a:r>
              <a:rPr lang="de-CH" sz="3200" b="0" dirty="0">
                <a:latin typeface="Arial" charset="0"/>
                <a:ea typeface="Arial" charset="0"/>
                <a:cs typeface="Arial" charset="0"/>
              </a:rPr>
              <a:t>,</a:t>
            </a:r>
            <a:r>
              <a:rPr lang="de-CH" sz="3200" b="0" dirty="0">
                <a:solidFill>
                  <a:srgbClr val="0079BC"/>
                </a:solidFill>
                <a:latin typeface="Arial" charset="0"/>
                <a:ea typeface="Arial" charset="0"/>
                <a:cs typeface="Arial" charset="0"/>
              </a:rPr>
              <a:t> vielfältig </a:t>
            </a:r>
            <a:r>
              <a:rPr lang="de-CH" sz="3200" b="0" dirty="0">
                <a:latin typeface="Arial" charset="0"/>
                <a:ea typeface="Arial" charset="0"/>
                <a:cs typeface="Arial" charset="0"/>
              </a:rPr>
              <a:t>und </a:t>
            </a:r>
            <a:r>
              <a:rPr lang="de-CH" sz="3200" b="0" dirty="0">
                <a:solidFill>
                  <a:srgbClr val="0079BC"/>
                </a:solidFill>
                <a:latin typeface="Arial" charset="0"/>
                <a:ea typeface="Arial" charset="0"/>
                <a:cs typeface="Arial" charset="0"/>
              </a:rPr>
              <a:t>profiliert</a:t>
            </a:r>
            <a:r>
              <a:rPr lang="de-CH" sz="3200" b="0" dirty="0">
                <a:latin typeface="Arial" charset="0"/>
                <a:ea typeface="Arial" charset="0"/>
                <a:cs typeface="Arial" charset="0"/>
              </a:rPr>
              <a:t> zu entwickeln</a:t>
            </a:r>
            <a:r>
              <a:rPr lang="de-CH" sz="2400" b="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F9F56-4828-2A47-B5EF-03FF63273500}" type="slidenum">
              <a:rPr lang="de-DE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28</a:t>
            </a:fld>
            <a:endParaRPr lang="de-DE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Legende mit Linie (1) 11"/>
          <p:cNvSpPr/>
          <p:nvPr/>
        </p:nvSpPr>
        <p:spPr>
          <a:xfrm>
            <a:off x="3275856" y="1227674"/>
            <a:ext cx="1872208" cy="621673"/>
          </a:xfrm>
          <a:prstGeom prst="borderCallout1">
            <a:avLst>
              <a:gd name="adj1" fmla="val 99476"/>
              <a:gd name="adj2" fmla="val 99129"/>
              <a:gd name="adj3" fmla="val 123537"/>
              <a:gd name="adj4" fmla="val 99106"/>
            </a:avLst>
          </a:prstGeom>
          <a:noFill/>
          <a:ln>
            <a:solidFill>
              <a:srgbClr val="0079B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Story </a:t>
            </a:r>
            <a:r>
              <a:rPr lang="de-DE" sz="11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1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Hope, </a:t>
            </a:r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getragen </a:t>
            </a:r>
            <a:r>
              <a:rPr lang="de-DE" sz="11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von Vertrauen und Hoffnung</a:t>
            </a:r>
          </a:p>
        </p:txBody>
      </p:sp>
      <p:sp>
        <p:nvSpPr>
          <p:cNvPr id="13" name="Legende mit Linie (1) 12"/>
          <p:cNvSpPr/>
          <p:nvPr/>
        </p:nvSpPr>
        <p:spPr>
          <a:xfrm>
            <a:off x="1043608" y="1227674"/>
            <a:ext cx="1773269" cy="621673"/>
          </a:xfrm>
          <a:prstGeom prst="borderCallout1">
            <a:avLst>
              <a:gd name="adj1" fmla="val 99266"/>
              <a:gd name="adj2" fmla="val -8"/>
              <a:gd name="adj3" fmla="val 214857"/>
              <a:gd name="adj4" fmla="val 15920"/>
            </a:avLst>
          </a:prstGeom>
          <a:noFill/>
          <a:ln>
            <a:solidFill>
              <a:srgbClr val="0079B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«</a:t>
            </a:r>
            <a:r>
              <a:rPr lang="de-DE" sz="11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emper </a:t>
            </a:r>
            <a:r>
              <a:rPr lang="de-DE" sz="11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reformanda</a:t>
            </a:r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» – der Wandel als treibende Kraft</a:t>
            </a:r>
            <a:endParaRPr lang="de-DE" sz="11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Legende mit Linie (1) 13"/>
          <p:cNvSpPr/>
          <p:nvPr/>
        </p:nvSpPr>
        <p:spPr>
          <a:xfrm>
            <a:off x="7362244" y="1227674"/>
            <a:ext cx="1602244" cy="621673"/>
          </a:xfrm>
          <a:prstGeom prst="borderCallout1">
            <a:avLst>
              <a:gd name="adj1" fmla="val 100133"/>
              <a:gd name="adj2" fmla="val 49812"/>
              <a:gd name="adj3" fmla="val 195626"/>
              <a:gd name="adj4" fmla="val 50479"/>
            </a:avLst>
          </a:prstGeom>
          <a:noFill/>
          <a:ln>
            <a:solidFill>
              <a:srgbClr val="0079B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Aufbruch: Der Wandel passiert jetzt, nicht in Zukunft</a:t>
            </a:r>
            <a:endParaRPr lang="de-DE" sz="11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Legende mit Linie (1) 14"/>
          <p:cNvSpPr/>
          <p:nvPr/>
        </p:nvSpPr>
        <p:spPr>
          <a:xfrm>
            <a:off x="1042180" y="3457736"/>
            <a:ext cx="2521708" cy="403312"/>
          </a:xfrm>
          <a:prstGeom prst="borderCallout1">
            <a:avLst>
              <a:gd name="adj1" fmla="val -3055"/>
              <a:gd name="adj2" fmla="val 48413"/>
              <a:gd name="adj3" fmla="val -46945"/>
              <a:gd name="adj4" fmla="val 48414"/>
            </a:avLst>
          </a:prstGeom>
          <a:noFill/>
          <a:ln>
            <a:solidFill>
              <a:srgbClr val="0079B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Es geht um unsere eigene Zukunft</a:t>
            </a:r>
            <a:endParaRPr lang="de-DE" sz="11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Legende mit Linie (1) 15"/>
          <p:cNvSpPr/>
          <p:nvPr/>
        </p:nvSpPr>
        <p:spPr>
          <a:xfrm>
            <a:off x="5627078" y="1227674"/>
            <a:ext cx="1686448" cy="621673"/>
          </a:xfrm>
          <a:prstGeom prst="borderCallout1">
            <a:avLst>
              <a:gd name="adj1" fmla="val 100789"/>
              <a:gd name="adj2" fmla="val 638"/>
              <a:gd name="adj3" fmla="val 283118"/>
              <a:gd name="adj4" fmla="val 23772"/>
            </a:avLst>
          </a:prstGeom>
          <a:noFill/>
          <a:ln>
            <a:solidFill>
              <a:srgbClr val="0079B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Wir tun einen </a:t>
            </a:r>
            <a:r>
              <a:rPr lang="de-DE" sz="11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grossen</a:t>
            </a:r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Schritt, und wir tun ihn aktiv, nicht passiv</a:t>
            </a:r>
            <a:endParaRPr lang="de-DE" sz="11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Legende mit Linie (1) 16"/>
          <p:cNvSpPr/>
          <p:nvPr/>
        </p:nvSpPr>
        <p:spPr>
          <a:xfrm>
            <a:off x="6516216" y="5541393"/>
            <a:ext cx="2448272" cy="839935"/>
          </a:xfrm>
          <a:prstGeom prst="borderCallout1">
            <a:avLst>
              <a:gd name="adj1" fmla="val -2805"/>
              <a:gd name="adj2" fmla="val 22772"/>
              <a:gd name="adj3" fmla="val -94116"/>
              <a:gd name="adj4" fmla="val 23548"/>
            </a:avLst>
          </a:prstGeom>
          <a:noFill/>
          <a:ln>
            <a:solidFill>
              <a:srgbClr val="0079B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Einladend, nicht bestimmend: </a:t>
            </a:r>
            <a:r>
              <a:rPr lang="de-DE" sz="11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KirchGemeindePlus</a:t>
            </a:r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stellt die nötigen Werkzeuge zur Verfügung, </a:t>
            </a:r>
            <a:r>
              <a:rPr lang="de-DE" sz="11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ist </a:t>
            </a:r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jedoch nicht </a:t>
            </a:r>
            <a:r>
              <a:rPr lang="de-DE" sz="11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das </a:t>
            </a:r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Werkzeug</a:t>
            </a:r>
            <a:r>
              <a:rPr lang="de-DE" sz="11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selbst</a:t>
            </a:r>
            <a:endParaRPr lang="de-DE" sz="11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Legende mit Linie (1) 17"/>
          <p:cNvSpPr/>
          <p:nvPr/>
        </p:nvSpPr>
        <p:spPr>
          <a:xfrm>
            <a:off x="5940152" y="3457736"/>
            <a:ext cx="3024336" cy="619336"/>
          </a:xfrm>
          <a:prstGeom prst="borderCallout1">
            <a:avLst>
              <a:gd name="adj1" fmla="val 97838"/>
              <a:gd name="adj2" fmla="val 58935"/>
              <a:gd name="adj3" fmla="val 118370"/>
              <a:gd name="adj4" fmla="val 59043"/>
            </a:avLst>
          </a:prstGeom>
          <a:noFill/>
          <a:ln>
            <a:solidFill>
              <a:srgbClr val="0079B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Gemeinsame Verantwortung aller, die im Rahmen von </a:t>
            </a:r>
            <a:r>
              <a:rPr lang="de-DE" sz="11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KirchGemeindePlus</a:t>
            </a:r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Zukunft der reformierten Kirche mitgestalten</a:t>
            </a:r>
            <a:endParaRPr lang="de-DE" sz="11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Legende mit Linie (1) 18"/>
          <p:cNvSpPr/>
          <p:nvPr/>
        </p:nvSpPr>
        <p:spPr>
          <a:xfrm>
            <a:off x="1043608" y="5541393"/>
            <a:ext cx="1614383" cy="452042"/>
          </a:xfrm>
          <a:prstGeom prst="borderCallout1">
            <a:avLst>
              <a:gd name="adj1" fmla="val -3796"/>
              <a:gd name="adj2" fmla="val 46279"/>
              <a:gd name="adj3" fmla="val -125896"/>
              <a:gd name="adj4" fmla="val 46869"/>
            </a:avLst>
          </a:prstGeom>
          <a:noFill/>
          <a:ln>
            <a:solidFill>
              <a:srgbClr val="0079B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Der Weg ist Teil des Ziels</a:t>
            </a:r>
            <a:endParaRPr lang="de-DE" sz="11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Legende mit Linie (1) 19"/>
          <p:cNvSpPr/>
          <p:nvPr/>
        </p:nvSpPr>
        <p:spPr>
          <a:xfrm>
            <a:off x="2771800" y="5541393"/>
            <a:ext cx="1883390" cy="626008"/>
          </a:xfrm>
          <a:prstGeom prst="borderCallout1">
            <a:avLst>
              <a:gd name="adj1" fmla="val -3217"/>
              <a:gd name="adj2" fmla="val 74611"/>
              <a:gd name="adj3" fmla="val -96042"/>
              <a:gd name="adj4" fmla="val 74120"/>
            </a:avLst>
          </a:prstGeom>
          <a:noFill/>
          <a:ln>
            <a:solidFill>
              <a:srgbClr val="0079B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Nah bei den Menschen – sowohl territorial wie auch nah an den Lebenswelten</a:t>
            </a:r>
            <a:endParaRPr lang="de-DE" sz="11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Legende mit Linie (1) 20"/>
          <p:cNvSpPr/>
          <p:nvPr/>
        </p:nvSpPr>
        <p:spPr>
          <a:xfrm>
            <a:off x="4788024" y="5541394"/>
            <a:ext cx="1584176" cy="626008"/>
          </a:xfrm>
          <a:prstGeom prst="borderCallout1">
            <a:avLst>
              <a:gd name="adj1" fmla="val -408"/>
              <a:gd name="adj2" fmla="val 50647"/>
              <a:gd name="adj3" fmla="val -75262"/>
              <a:gd name="adj4" fmla="val 50304"/>
            </a:avLst>
          </a:prstGeom>
          <a:noFill/>
          <a:ln>
            <a:solidFill>
              <a:srgbClr val="0079B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Eine Kirche, welche die Vielfalt der Menschen anspricht</a:t>
            </a:r>
            <a:endParaRPr lang="de-DE" sz="11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Legende mit Linie (1) 21"/>
          <p:cNvSpPr/>
          <p:nvPr/>
        </p:nvSpPr>
        <p:spPr>
          <a:xfrm>
            <a:off x="7877207" y="5013176"/>
            <a:ext cx="1087281" cy="460137"/>
          </a:xfrm>
          <a:prstGeom prst="borderCallout1">
            <a:avLst>
              <a:gd name="adj1" fmla="val -408"/>
              <a:gd name="adj2" fmla="val 50647"/>
              <a:gd name="adj3" fmla="val -25866"/>
              <a:gd name="adj4" fmla="val 50728"/>
            </a:avLst>
          </a:prstGeom>
          <a:noFill/>
          <a:ln>
            <a:solidFill>
              <a:srgbClr val="0079B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Mit einem klaren Profil</a:t>
            </a:r>
            <a:endParaRPr lang="de-DE" sz="11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3" name="Gruppieren 22"/>
          <p:cNvGrpSpPr>
            <a:grpSpLocks noChangeAspect="1"/>
          </p:cNvGrpSpPr>
          <p:nvPr/>
        </p:nvGrpSpPr>
        <p:grpSpPr>
          <a:xfrm>
            <a:off x="8100392" y="260648"/>
            <a:ext cx="720079" cy="635013"/>
            <a:chOff x="899593" y="2215163"/>
            <a:chExt cx="3744416" cy="3302070"/>
          </a:xfrm>
        </p:grpSpPr>
        <p:sp>
          <p:nvSpPr>
            <p:cNvPr id="24" name="Ellipse 23"/>
            <p:cNvSpPr>
              <a:spLocks noChangeAspect="1"/>
            </p:cNvSpPr>
            <p:nvPr/>
          </p:nvSpPr>
          <p:spPr>
            <a:xfrm>
              <a:off x="1997350" y="2215163"/>
              <a:ext cx="1602807" cy="169202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Ellipse 24"/>
            <p:cNvSpPr/>
            <p:nvPr/>
          </p:nvSpPr>
          <p:spPr>
            <a:xfrm>
              <a:off x="899593" y="3886090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Ellipse 25"/>
            <p:cNvSpPr/>
            <p:nvPr/>
          </p:nvSpPr>
          <p:spPr>
            <a:xfrm>
              <a:off x="2954225" y="3893646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Ellipse 26"/>
            <p:cNvSpPr/>
            <p:nvPr/>
          </p:nvSpPr>
          <p:spPr>
            <a:xfrm>
              <a:off x="1997349" y="3368898"/>
              <a:ext cx="1602807" cy="1623587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6457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Vision: Warum machen wir das</a:t>
            </a:r>
            <a:r>
              <a:rPr lang="de-CH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e-CH" sz="240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29</a:t>
            </a:fld>
            <a:endParaRPr lang="de-CH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gray">
          <a:xfrm>
            <a:off x="913878" y="2254316"/>
            <a:ext cx="925469" cy="4104454"/>
          </a:xfrm>
          <a:prstGeom prst="rect">
            <a:avLst/>
          </a:prstGeom>
          <a:solidFill>
            <a:srgbClr val="71A2BD"/>
          </a:solidFill>
          <a:ln>
            <a:noFill/>
          </a:ln>
        </p:spPr>
        <p:txBody>
          <a:bodyPr lIns="161622" tIns="161622" rIns="161622" bIns="161622"/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de-CH" altLang="de-DE" sz="18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gray">
          <a:xfrm>
            <a:off x="1005227" y="2568381"/>
            <a:ext cx="1668241" cy="426354"/>
          </a:xfrm>
          <a:prstGeom prst="rect">
            <a:avLst/>
          </a:prstGeom>
          <a:solidFill>
            <a:srgbClr val="0079BC"/>
          </a:solidFill>
          <a:ln>
            <a:noFill/>
          </a:ln>
        </p:spPr>
        <p:txBody>
          <a:bodyPr lIns="80811" tIns="42022" rIns="80811" bIns="42022" anchor="ctr"/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FCB05"/>
              </a:buClr>
              <a:buSzPct val="120000"/>
            </a:pPr>
            <a:r>
              <a:rPr lang="de-DE" altLang="de-DE" sz="1800" b="1" dirty="0">
                <a:solidFill>
                  <a:schemeClr val="bg1"/>
                </a:solidFill>
              </a:rPr>
              <a:t>nahe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gray">
          <a:xfrm>
            <a:off x="1005227" y="4033201"/>
            <a:ext cx="1668241" cy="426354"/>
          </a:xfrm>
          <a:prstGeom prst="rect">
            <a:avLst/>
          </a:prstGeom>
          <a:solidFill>
            <a:srgbClr val="0079BC"/>
          </a:solidFill>
          <a:ln>
            <a:noFill/>
          </a:ln>
        </p:spPr>
        <p:txBody>
          <a:bodyPr lIns="80811" tIns="42022" rIns="80811" bIns="42022" anchor="ctr"/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FCB05"/>
              </a:buClr>
              <a:buSzPct val="120000"/>
            </a:pPr>
            <a:r>
              <a:rPr lang="de-DE" altLang="de-DE" sz="1800" b="1" dirty="0">
                <a:solidFill>
                  <a:schemeClr val="bg1"/>
                </a:solidFill>
              </a:rPr>
              <a:t>vielfältig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gray">
          <a:xfrm>
            <a:off x="1005227" y="5498021"/>
            <a:ext cx="1668241" cy="426354"/>
          </a:xfrm>
          <a:prstGeom prst="rect">
            <a:avLst/>
          </a:prstGeom>
          <a:solidFill>
            <a:srgbClr val="0079BC"/>
          </a:solidFill>
          <a:ln>
            <a:noFill/>
          </a:ln>
        </p:spPr>
        <p:txBody>
          <a:bodyPr lIns="80811" tIns="42022" rIns="80811" bIns="42022" anchor="ctr"/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FCB05"/>
              </a:buClr>
              <a:buSzPct val="120000"/>
            </a:pPr>
            <a:r>
              <a:rPr lang="de-DE" altLang="de-DE" sz="1800" b="1" dirty="0">
                <a:solidFill>
                  <a:schemeClr val="bg1"/>
                </a:solidFill>
              </a:rPr>
              <a:t>profiliert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771800" y="2564904"/>
            <a:ext cx="5632313" cy="939140"/>
          </a:xfrm>
          <a:prstGeom prst="rect">
            <a:avLst/>
          </a:prstGeom>
          <a:noFill/>
        </p:spPr>
        <p:txBody>
          <a:bodyPr wrap="square" lIns="82104" tIns="41052" rIns="82104" bIns="41052" rtlCol="0">
            <a:spAutoFit/>
          </a:bodyPr>
          <a:lstStyle/>
          <a:p>
            <a:r>
              <a:rPr lang="de-CH" dirty="0"/>
              <a:t>Die Kirche ist nahe bei den Menschen, sowohl lebensräumlich (territorial) als auch lebensweltlich (Lebensstile und Milieus). 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771800" y="4005064"/>
            <a:ext cx="5632313" cy="939140"/>
          </a:xfrm>
          <a:prstGeom prst="rect">
            <a:avLst/>
          </a:prstGeom>
          <a:noFill/>
        </p:spPr>
        <p:txBody>
          <a:bodyPr wrap="square" lIns="82104" tIns="41052" rIns="82104" bIns="41052" rtlCol="0">
            <a:spAutoFit/>
          </a:bodyPr>
          <a:lstStyle/>
          <a:p>
            <a:r>
              <a:rPr lang="de-CH" dirty="0"/>
              <a:t>Die Kirche bietet Räume für eine Vielfalt von Lebenswelten, Lebensgeschichten und Lebenslagen und versteht diese Diversität als Stärke. 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771800" y="5470461"/>
            <a:ext cx="5632313" cy="913903"/>
          </a:xfrm>
          <a:prstGeom prst="rect">
            <a:avLst/>
          </a:prstGeom>
          <a:noFill/>
        </p:spPr>
        <p:txBody>
          <a:bodyPr wrap="square" lIns="82104" tIns="41052" rIns="82104" bIns="41052" rtlCol="0">
            <a:spAutoFit/>
          </a:bodyPr>
          <a:lstStyle/>
          <a:p>
            <a:r>
              <a:rPr lang="de-CH" dirty="0"/>
              <a:t>Die Kirche entfaltet ein klares Gesicht  und kommuniziert ihre Inhalte in Wort und Tat</a:t>
            </a:r>
            <a:r>
              <a:rPr lang="de-CH" dirty="0" smtClean="0"/>
              <a:t>:</a:t>
            </a:r>
          </a:p>
          <a:p>
            <a:r>
              <a:rPr lang="de-CH" dirty="0"/>
              <a:t>dialogbereit</a:t>
            </a:r>
            <a:r>
              <a:rPr lang="de-CH" dirty="0" smtClean="0"/>
              <a:t>, mutig und überzeugend.</a:t>
            </a:r>
            <a:endParaRPr lang="de-CH" dirty="0"/>
          </a:p>
        </p:txBody>
      </p:sp>
      <p:grpSp>
        <p:nvGrpSpPr>
          <p:cNvPr id="15" name="Gruppieren 14"/>
          <p:cNvGrpSpPr>
            <a:grpSpLocks noChangeAspect="1"/>
          </p:cNvGrpSpPr>
          <p:nvPr/>
        </p:nvGrpSpPr>
        <p:grpSpPr>
          <a:xfrm>
            <a:off x="8100392" y="260648"/>
            <a:ext cx="720079" cy="635013"/>
            <a:chOff x="899593" y="2215163"/>
            <a:chExt cx="3744416" cy="3302070"/>
          </a:xfrm>
        </p:grpSpPr>
        <p:sp>
          <p:nvSpPr>
            <p:cNvPr id="16" name="Ellipse 15"/>
            <p:cNvSpPr>
              <a:spLocks noChangeAspect="1"/>
            </p:cNvSpPr>
            <p:nvPr/>
          </p:nvSpPr>
          <p:spPr>
            <a:xfrm>
              <a:off x="1997350" y="2215163"/>
              <a:ext cx="1602807" cy="169202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899593" y="3886090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Ellipse 17"/>
            <p:cNvSpPr/>
            <p:nvPr/>
          </p:nvSpPr>
          <p:spPr>
            <a:xfrm>
              <a:off x="2954225" y="3893646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Ellipse 18"/>
            <p:cNvSpPr/>
            <p:nvPr/>
          </p:nvSpPr>
          <p:spPr>
            <a:xfrm>
              <a:off x="1997349" y="3368898"/>
              <a:ext cx="1602807" cy="1623587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544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dirty="0" smtClean="0"/>
              <a:t>Ausgangslage: Die Welt verändert sich</a:t>
            </a:r>
            <a:br>
              <a:rPr lang="de-DE" sz="2400" b="1" dirty="0" smtClean="0"/>
            </a:br>
            <a:r>
              <a:rPr lang="de-DE" sz="2400" dirty="0" smtClean="0"/>
              <a:t>Trends im Kanton ZH und in CH</a:t>
            </a:r>
            <a:endParaRPr lang="de-DE" sz="2400" dirty="0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CC72-5E46-4DD1-A60D-902FE8E63EBF}" type="slidenum">
              <a:rPr lang="de-CH" smtClean="0"/>
              <a:pPr/>
              <a:t>3</a:t>
            </a:fld>
            <a:endParaRPr lang="de-CH" dirty="0"/>
          </a:p>
        </p:txBody>
      </p:sp>
      <p:sp>
        <p:nvSpPr>
          <p:cNvPr id="2" name="Sechseck 1"/>
          <p:cNvSpPr>
            <a:spLocks/>
          </p:cNvSpPr>
          <p:nvPr/>
        </p:nvSpPr>
        <p:spPr>
          <a:xfrm>
            <a:off x="3567100" y="2276872"/>
            <a:ext cx="1800200" cy="114867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err="1" smtClean="0">
                <a:solidFill>
                  <a:schemeClr val="tx1"/>
                </a:solidFill>
              </a:rPr>
              <a:t>Demogra-phischer</a:t>
            </a:r>
            <a:r>
              <a:rPr lang="de-CH" dirty="0" smtClean="0">
                <a:solidFill>
                  <a:schemeClr val="tx1"/>
                </a:solidFill>
              </a:rPr>
              <a:t> Wandel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3" name="Sechseck 12"/>
          <p:cNvSpPr>
            <a:spLocks/>
          </p:cNvSpPr>
          <p:nvPr/>
        </p:nvSpPr>
        <p:spPr>
          <a:xfrm>
            <a:off x="5218534" y="2933023"/>
            <a:ext cx="1800200" cy="114867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solidFill>
                  <a:schemeClr val="tx1"/>
                </a:solidFill>
              </a:rPr>
              <a:t>Plurale Lebens-formen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4" name="Sechseck 13"/>
          <p:cNvSpPr>
            <a:spLocks/>
          </p:cNvSpPr>
          <p:nvPr/>
        </p:nvSpPr>
        <p:spPr>
          <a:xfrm>
            <a:off x="5218534" y="4200127"/>
            <a:ext cx="1800200" cy="114867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err="1" smtClean="0">
                <a:solidFill>
                  <a:schemeClr val="tx1"/>
                </a:solidFill>
              </a:rPr>
              <a:t>Urbani-sierung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5" name="Sechseck 14"/>
          <p:cNvSpPr>
            <a:spLocks/>
          </p:cNvSpPr>
          <p:nvPr/>
        </p:nvSpPr>
        <p:spPr>
          <a:xfrm>
            <a:off x="3567100" y="4774466"/>
            <a:ext cx="1800200" cy="114867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solidFill>
                  <a:schemeClr val="tx1"/>
                </a:solidFill>
              </a:rPr>
              <a:t>Mobilität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6" name="Sechseck 15"/>
          <p:cNvSpPr>
            <a:spLocks/>
          </p:cNvSpPr>
          <p:nvPr/>
        </p:nvSpPr>
        <p:spPr>
          <a:xfrm>
            <a:off x="1918320" y="4200127"/>
            <a:ext cx="1800200" cy="114867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solidFill>
                  <a:schemeClr val="tx1"/>
                </a:solidFill>
              </a:rPr>
              <a:t>Techno-logischer Wandel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7" name="Sechseck 16"/>
          <p:cNvSpPr>
            <a:spLocks/>
          </p:cNvSpPr>
          <p:nvPr/>
        </p:nvSpPr>
        <p:spPr>
          <a:xfrm>
            <a:off x="1918320" y="2933023"/>
            <a:ext cx="1800200" cy="114867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solidFill>
                  <a:schemeClr val="tx1"/>
                </a:solidFill>
              </a:rPr>
              <a:t>Kirche in Bewegung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40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 smtClean="0"/>
              <a:t>Anregungen für Kirchgemeinden</a:t>
            </a:r>
            <a:br>
              <a:rPr lang="de-CH" sz="2400" b="1" dirty="0" smtClean="0"/>
            </a:br>
            <a:r>
              <a:rPr lang="de-CH" sz="2400" dirty="0" smtClean="0"/>
              <a:t>Fragen und Instrumente für den Wandel</a:t>
            </a:r>
            <a:endParaRPr lang="de-DE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30</a:t>
            </a:fld>
            <a:endParaRPr lang="de-CH"/>
          </a:p>
        </p:txBody>
      </p:sp>
      <p:grpSp>
        <p:nvGrpSpPr>
          <p:cNvPr id="8" name="Gruppieren 7"/>
          <p:cNvGrpSpPr/>
          <p:nvPr/>
        </p:nvGrpSpPr>
        <p:grpSpPr>
          <a:xfrm>
            <a:off x="5220072" y="2276872"/>
            <a:ext cx="3744416" cy="3302070"/>
            <a:chOff x="1763687" y="1844824"/>
            <a:chExt cx="5472609" cy="4680520"/>
          </a:xfrm>
        </p:grpSpPr>
        <p:sp>
          <p:nvSpPr>
            <p:cNvPr id="9" name="Ellipse 8"/>
            <p:cNvSpPr>
              <a:spLocks noChangeAspect="1"/>
            </p:cNvSpPr>
            <p:nvPr/>
          </p:nvSpPr>
          <p:spPr>
            <a:xfrm>
              <a:off x="3368101" y="1844824"/>
              <a:ext cx="2342565" cy="239836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r>
                <a:rPr lang="de-CH" sz="160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Inhaltliche</a:t>
              </a:r>
              <a:r>
                <a:rPr lang="de-CH" sz="1600" b="1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Strategie</a:t>
              </a:r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1763687" y="4213280"/>
              <a:ext cx="2469685" cy="2301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r>
                <a:rPr lang="de-CH" sz="1600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Strukturen</a:t>
              </a:r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4766611" y="4223990"/>
              <a:ext cx="2469685" cy="2301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r>
                <a:rPr lang="de-CH" sz="1600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Kultur</a:t>
              </a:r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3368100" y="3480186"/>
              <a:ext cx="2342565" cy="2301354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CH" b="1" dirty="0" smtClean="0">
                  <a:solidFill>
                    <a:srgbClr val="FFFFFF"/>
                  </a:solidFill>
                  <a:cs typeface="Arial" panose="020B0604020202020204" pitchFamily="34" charset="0"/>
                </a:rPr>
                <a:t>Vision</a:t>
              </a:r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" t="4808" r="6186" b="3690"/>
          <a:stretch>
            <a:fillRect/>
          </a:stretch>
        </p:blipFill>
        <p:spPr>
          <a:xfrm>
            <a:off x="889826" y="2243095"/>
            <a:ext cx="4089046" cy="2914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088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Vision: Wie sieht unser Bild der Zukunft aus? </a:t>
            </a:r>
            <a:r>
              <a:rPr lang="de-CH" sz="2400" b="1" dirty="0" smtClean="0"/>
              <a:t/>
            </a:r>
            <a:br>
              <a:rPr lang="de-CH" sz="2400" b="1" dirty="0" smtClean="0"/>
            </a:br>
            <a:endParaRPr lang="de-CH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00001" y="2240260"/>
            <a:ext cx="4392079" cy="4118380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CH" sz="1800" dirty="0" smtClean="0"/>
              <a:t>Fragen für unsere Kirchgemeinde</a:t>
            </a: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1800" b="0" dirty="0" smtClean="0"/>
              <a:t>Warum engagieren wir uns?</a:t>
            </a: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1800" b="0" dirty="0"/>
              <a:t>W</a:t>
            </a:r>
            <a:r>
              <a:rPr lang="de-CH" sz="1800" b="0" dirty="0" smtClean="0"/>
              <a:t>ie verstehen wir unseren Auftrag?</a:t>
            </a: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1800" b="0" dirty="0" smtClean="0"/>
              <a:t>Wohin </a:t>
            </a:r>
            <a:r>
              <a:rPr lang="de-CH" sz="1800" b="0" dirty="0"/>
              <a:t>wollen wir uns bewegen</a:t>
            </a:r>
            <a:r>
              <a:rPr lang="de-CH" sz="1800" b="0" dirty="0" smtClean="0"/>
              <a:t>?</a:t>
            </a: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1800" b="0" dirty="0" smtClean="0"/>
              <a:t>Was sind </a:t>
            </a:r>
            <a:r>
              <a:rPr lang="de-CH" sz="1800" b="0" dirty="0"/>
              <a:t>unsere </a:t>
            </a:r>
            <a:r>
              <a:rPr lang="de-CH" sz="1800" b="0" dirty="0" smtClean="0"/>
              <a:t>Vorstellungen vom </a:t>
            </a:r>
            <a:r>
              <a:rPr lang="de-CH" sz="1800" b="0" dirty="0"/>
              <a:t>kirchlichen Leben in unserer </a:t>
            </a:r>
            <a:r>
              <a:rPr lang="de-CH" sz="1800" b="0" dirty="0" smtClean="0"/>
              <a:t>Kirchgemeinden?</a:t>
            </a:r>
            <a:endParaRPr lang="de-CH" sz="1800" b="0" dirty="0"/>
          </a:p>
          <a:p>
            <a:pPr marL="228600" indent="-228600" defTabSz="912509" fontAlgn="auto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CH" sz="1800" b="0" dirty="0" smtClean="0"/>
              <a:t>Welches Bild vom kirchlichen Leben im Jahr 2027 haben wir?</a:t>
            </a:r>
            <a:endParaRPr lang="de-CH" sz="1800" b="0" dirty="0"/>
          </a:p>
        </p:txBody>
      </p:sp>
      <p:sp>
        <p:nvSpPr>
          <p:cNvPr id="23" name="Fußzeilenplatzhalt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31</a:t>
            </a:fld>
            <a:endParaRPr lang="de-CH"/>
          </a:p>
        </p:txBody>
      </p:sp>
      <p:grpSp>
        <p:nvGrpSpPr>
          <p:cNvPr id="7" name="Gruppieren 6"/>
          <p:cNvGrpSpPr>
            <a:grpSpLocks noChangeAspect="1"/>
          </p:cNvGrpSpPr>
          <p:nvPr/>
        </p:nvGrpSpPr>
        <p:grpSpPr>
          <a:xfrm>
            <a:off x="8100392" y="260648"/>
            <a:ext cx="720079" cy="635013"/>
            <a:chOff x="899593" y="2215163"/>
            <a:chExt cx="3744416" cy="3302070"/>
          </a:xfrm>
        </p:grpSpPr>
        <p:sp>
          <p:nvSpPr>
            <p:cNvPr id="8" name="Ellipse 7"/>
            <p:cNvSpPr>
              <a:spLocks noChangeAspect="1"/>
            </p:cNvSpPr>
            <p:nvPr/>
          </p:nvSpPr>
          <p:spPr>
            <a:xfrm>
              <a:off x="1997350" y="2215163"/>
              <a:ext cx="1602807" cy="169202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899593" y="3886090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2954225" y="3893646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1997349" y="3368898"/>
              <a:ext cx="1602807" cy="1623587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5498179" y="2385176"/>
            <a:ext cx="2628000" cy="2628000"/>
            <a:chOff x="5498179" y="2079212"/>
            <a:chExt cx="2628000" cy="2628000"/>
          </a:xfrm>
        </p:grpSpPr>
        <p:sp>
          <p:nvSpPr>
            <p:cNvPr id="17" name="Ellipse 16"/>
            <p:cNvSpPr>
              <a:spLocks noChangeAspect="1"/>
            </p:cNvSpPr>
            <p:nvPr/>
          </p:nvSpPr>
          <p:spPr>
            <a:xfrm>
              <a:off x="5498179" y="2079212"/>
              <a:ext cx="2628000" cy="2628000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rgbClr val="0079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2" name="Bild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halkSketch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53" b="18235"/>
            <a:stretch/>
          </p:blipFill>
          <p:spPr>
            <a:xfrm rot="20605996">
              <a:off x="5945552" y="2486840"/>
              <a:ext cx="1733252" cy="1789117"/>
            </a:xfrm>
            <a:prstGeom prst="rect">
              <a:avLst/>
            </a:prstGeom>
          </p:spPr>
        </p:pic>
      </p:grpSp>
      <p:sp>
        <p:nvSpPr>
          <p:cNvPr id="13" name="Titel 5"/>
          <p:cNvSpPr txBox="1">
            <a:spLocks/>
          </p:cNvSpPr>
          <p:nvPr/>
        </p:nvSpPr>
        <p:spPr bwMode="auto">
          <a:xfrm>
            <a:off x="5292080" y="5131619"/>
            <a:ext cx="3456384" cy="16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137" tIns="45067" rIns="90137" bIns="45067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de-CH" sz="3100" kern="1200">
                <a:solidFill>
                  <a:srgbClr val="0079BC"/>
                </a:solidFill>
                <a:latin typeface="Arial" charset="0"/>
                <a:ea typeface="+mn-ea"/>
                <a:cs typeface="Arial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502966" algn="ctr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1005931" algn="ctr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508897" algn="ctr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2011863" algn="ctr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CH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Vision </a:t>
            </a:r>
            <a:r>
              <a:rPr lang="de-CH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KirchGemeindePlus</a:t>
            </a:r>
            <a:endParaRPr lang="de-CH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Wir eröffnen den 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Weg, unsere Kirche nahe, vielfältig und profiliert zu entwickeln</a:t>
            </a:r>
            <a:r>
              <a:rPr lang="de-CH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34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Vision: </a:t>
            </a:r>
            <a:r>
              <a:rPr lang="de-CH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Wie sieht unser Bild der Zukunft aus? </a:t>
            </a:r>
            <a:r>
              <a:rPr lang="de-CH" sz="2400" b="1" dirty="0"/>
              <a:t/>
            </a:r>
            <a:br>
              <a:rPr lang="de-CH" sz="2400" b="1" dirty="0"/>
            </a:br>
            <a:endParaRPr lang="de-CH" sz="2400" dirty="0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32</a:t>
            </a:fld>
            <a:endParaRPr lang="de-CH"/>
          </a:p>
        </p:txBody>
      </p:sp>
      <p:grpSp>
        <p:nvGrpSpPr>
          <p:cNvPr id="6" name="Gruppieren 5"/>
          <p:cNvGrpSpPr>
            <a:grpSpLocks noChangeAspect="1"/>
          </p:cNvGrpSpPr>
          <p:nvPr/>
        </p:nvGrpSpPr>
        <p:grpSpPr>
          <a:xfrm>
            <a:off x="8100392" y="260648"/>
            <a:ext cx="720079" cy="635013"/>
            <a:chOff x="899593" y="2215163"/>
            <a:chExt cx="3744416" cy="3302070"/>
          </a:xfrm>
        </p:grpSpPr>
        <p:sp>
          <p:nvSpPr>
            <p:cNvPr id="8" name="Ellipse 7"/>
            <p:cNvSpPr>
              <a:spLocks noChangeAspect="1"/>
            </p:cNvSpPr>
            <p:nvPr/>
          </p:nvSpPr>
          <p:spPr>
            <a:xfrm>
              <a:off x="1997350" y="2215163"/>
              <a:ext cx="1602807" cy="169202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899593" y="3886090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2954225" y="3893646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1997349" y="3368898"/>
              <a:ext cx="1602807" cy="1623587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4819002" y="1700809"/>
            <a:ext cx="4001470" cy="3960440"/>
            <a:chOff x="4746994" y="2018148"/>
            <a:chExt cx="4176463" cy="4176463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33" y="2708920"/>
              <a:ext cx="2808312" cy="280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ad 12"/>
            <p:cNvSpPr>
              <a:spLocks noChangeAspect="1"/>
            </p:cNvSpPr>
            <p:nvPr/>
          </p:nvSpPr>
          <p:spPr>
            <a:xfrm>
              <a:off x="4746994" y="2018148"/>
              <a:ext cx="4176463" cy="4176463"/>
            </a:xfrm>
            <a:prstGeom prst="donut">
              <a:avLst>
                <a:gd name="adj" fmla="val 1631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00001" y="2240260"/>
            <a:ext cx="4824127" cy="4118380"/>
          </a:xfrm>
        </p:spPr>
        <p:txBody>
          <a:bodyPr/>
          <a:lstStyle/>
          <a:p>
            <a:pPr marL="0" indent="0">
              <a:buNone/>
            </a:pPr>
            <a:r>
              <a:rPr lang="de-CH" sz="1800" dirty="0" smtClean="0"/>
              <a:t>Instrumente und Prozesse für die konkrete Visions-Arbeit in Kirchgemeinden</a:t>
            </a:r>
          </a:p>
          <a:p>
            <a:pPr marL="180944" indent="-180944"/>
            <a:r>
              <a:rPr lang="de-CH" sz="1600" b="0" dirty="0" smtClean="0"/>
              <a:t>Wertschätzende Gemeindeentwicklung </a:t>
            </a:r>
            <a:br>
              <a:rPr lang="de-CH" sz="1600" b="0" dirty="0" smtClean="0"/>
            </a:br>
            <a:r>
              <a:rPr lang="de-CH" sz="1300" b="0" dirty="0" smtClean="0"/>
              <a:t>(Teil </a:t>
            </a:r>
            <a:r>
              <a:rPr lang="de-CH" sz="1300" b="0" dirty="0" err="1" smtClean="0"/>
              <a:t>Dream</a:t>
            </a:r>
            <a:r>
              <a:rPr lang="de-CH" sz="1300" b="0" dirty="0" smtClean="0"/>
              <a:t> „Kirche träumen“)</a:t>
            </a:r>
          </a:p>
          <a:p>
            <a:pPr marL="180944" indent="-180944"/>
            <a:r>
              <a:rPr lang="de-CH" sz="1600" b="0" dirty="0" smtClean="0"/>
              <a:t>Golden Circle Technik </a:t>
            </a:r>
            <a:br>
              <a:rPr lang="de-CH" sz="1600" b="0" dirty="0" smtClean="0"/>
            </a:br>
            <a:r>
              <a:rPr lang="de-CH" sz="1300" b="0" dirty="0" smtClean="0"/>
              <a:t>(Teil 1 „</a:t>
            </a:r>
            <a:r>
              <a:rPr lang="de-CH" sz="1300" b="0" dirty="0" err="1" smtClean="0"/>
              <a:t>Why</a:t>
            </a:r>
            <a:r>
              <a:rPr lang="de-CH" sz="1300" b="0" dirty="0" smtClean="0"/>
              <a:t>“)</a:t>
            </a:r>
          </a:p>
          <a:p>
            <a:pPr marL="180944" indent="-180944"/>
            <a:r>
              <a:rPr lang="de-CH" sz="1600" b="0" dirty="0" smtClean="0"/>
              <a:t>Methoden der Zukunftswerkstätten </a:t>
            </a:r>
            <a:r>
              <a:rPr lang="de-CH" sz="1600" b="0" dirty="0"/>
              <a:t/>
            </a:r>
            <a:br>
              <a:rPr lang="de-CH" sz="1600" b="0" dirty="0"/>
            </a:br>
            <a:r>
              <a:rPr lang="de-CH" sz="1600" b="0" dirty="0" smtClean="0"/>
              <a:t>(«</a:t>
            </a:r>
            <a:r>
              <a:rPr lang="de-CH" sz="1600" b="0" dirty="0"/>
              <a:t>Kirche träumen»</a:t>
            </a:r>
            <a:r>
              <a:rPr lang="de-CH" sz="1600" b="0" dirty="0" smtClean="0"/>
              <a:t>)</a:t>
            </a:r>
          </a:p>
          <a:p>
            <a:pPr marL="180944" indent="-180944"/>
            <a:r>
              <a:rPr lang="de-CH" sz="1600" b="0" dirty="0" smtClean="0"/>
              <a:t>Kreative Metapher- und </a:t>
            </a:r>
            <a:r>
              <a:rPr lang="de-CH" sz="1600" b="0" dirty="0" err="1" smtClean="0"/>
              <a:t>Szenariotechniken</a:t>
            </a:r>
            <a:endParaRPr lang="de-CH" sz="1600" b="0" dirty="0" smtClean="0"/>
          </a:p>
          <a:p>
            <a:pPr marL="180944" indent="-180944"/>
            <a:r>
              <a:rPr lang="de-CH" sz="1600" b="0" dirty="0" smtClean="0"/>
              <a:t>Gemeindespaziergänge: Entdecken der Gemeinde mit neuem Blick</a:t>
            </a:r>
          </a:p>
          <a:p>
            <a:pPr marL="180944" indent="-180944"/>
            <a:r>
              <a:rPr lang="de-CH" sz="1600" b="0" dirty="0" smtClean="0"/>
              <a:t>Anregung durch den Katalog der vielfältigen Kirchenformen</a:t>
            </a:r>
          </a:p>
          <a:p>
            <a:pPr marL="180944" indent="-180944"/>
            <a:r>
              <a:rPr lang="de-CH" sz="1600" b="0" dirty="0" smtClean="0"/>
              <a:t>Zukunftsbild in Leitbildern/Leitsätzen festhalten</a:t>
            </a:r>
          </a:p>
          <a:p>
            <a:pPr marL="0" indent="0">
              <a:buNone/>
            </a:pPr>
            <a:endParaRPr lang="de-CH" sz="1800" b="0" dirty="0" smtClean="0"/>
          </a:p>
          <a:p>
            <a:pPr marL="180944" indent="-180944"/>
            <a:endParaRPr lang="de-CH" sz="1800" b="0" dirty="0"/>
          </a:p>
        </p:txBody>
      </p:sp>
    </p:spTree>
    <p:extLst>
      <p:ext uri="{BB962C8B-B14F-4D97-AF65-F5344CB8AC3E}">
        <p14:creationId xmlns:p14="http://schemas.microsoft.com/office/powerpoint/2010/main" val="252176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r="3252" b="6411"/>
          <a:stretch/>
        </p:blipFill>
        <p:spPr>
          <a:xfrm>
            <a:off x="2301304" y="293755"/>
            <a:ext cx="6807200" cy="6303597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33</a:t>
            </a:fld>
            <a:endParaRPr lang="de-CH"/>
          </a:p>
        </p:txBody>
      </p:sp>
      <p:sp>
        <p:nvSpPr>
          <p:cNvPr id="7" name="Textfeld 6"/>
          <p:cNvSpPr txBox="1"/>
          <p:nvPr/>
        </p:nvSpPr>
        <p:spPr>
          <a:xfrm>
            <a:off x="4633788" y="640719"/>
            <a:ext cx="2413000" cy="19908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1600" b="1" dirty="0" err="1" smtClean="0">
                <a:solidFill>
                  <a:schemeClr val="bg1">
                    <a:lumMod val="50000"/>
                  </a:schemeClr>
                </a:solidFill>
              </a:rPr>
              <a:t>Define</a:t>
            </a:r>
            <a:r>
              <a:rPr lang="de-CH" sz="16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CH" sz="14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de-CH" sz="14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de-CH" sz="1400" dirty="0" smtClean="0">
                <a:solidFill>
                  <a:schemeClr val="bg1">
                    <a:lumMod val="50000"/>
                  </a:schemeClr>
                </a:solidFill>
              </a:rPr>
              <a:t>Was wollen wir erkunden? Auswahl Kernthema und Fragen entwickeln</a:t>
            </a:r>
            <a:endParaRPr lang="de-CH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967696" y="2159992"/>
            <a:ext cx="1914564" cy="19908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1600" b="1" dirty="0" smtClean="0">
                <a:solidFill>
                  <a:schemeClr val="bg1">
                    <a:lumMod val="50000"/>
                  </a:schemeClr>
                </a:solidFill>
              </a:rPr>
              <a:t>Discovery</a:t>
            </a:r>
            <a:r>
              <a:rPr lang="de-CH" sz="14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de-CH" sz="14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de-CH" sz="1400" dirty="0" smtClean="0">
                <a:solidFill>
                  <a:schemeClr val="bg1">
                    <a:lumMod val="50000"/>
                  </a:schemeClr>
                </a:solidFill>
              </a:rPr>
              <a:t>Geschichten, Erfahrungen </a:t>
            </a:r>
            <a:r>
              <a:rPr lang="de-CH" sz="1400" dirty="0">
                <a:solidFill>
                  <a:schemeClr val="bg1">
                    <a:lumMod val="50000"/>
                  </a:schemeClr>
                </a:solidFill>
              </a:rPr>
              <a:t>entdecken und miteinander teilen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857924" y="4392240"/>
            <a:ext cx="2232248" cy="19908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1600" b="1" dirty="0" err="1" smtClean="0">
                <a:solidFill>
                  <a:schemeClr val="bg1">
                    <a:lumMod val="50000"/>
                  </a:schemeClr>
                </a:solidFill>
              </a:rPr>
              <a:t>Dream</a:t>
            </a:r>
            <a:endParaRPr lang="de-CH" sz="16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de-CH" sz="1400" dirty="0">
                <a:solidFill>
                  <a:schemeClr val="bg1">
                    <a:lumMod val="50000"/>
                  </a:schemeClr>
                </a:solidFill>
              </a:rPr>
              <a:t>Was kann sein? Vorstellungen von Möglichkeiten und </a:t>
            </a:r>
            <a:r>
              <a:rPr lang="de-CH" sz="1400" dirty="0" smtClean="0">
                <a:solidFill>
                  <a:schemeClr val="bg1">
                    <a:lumMod val="50000"/>
                  </a:schemeClr>
                </a:solidFill>
              </a:rPr>
              <a:t>Potenzialen</a:t>
            </a:r>
            <a:endParaRPr lang="de-CH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553668" y="4164806"/>
            <a:ext cx="2232248" cy="19908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1600" b="1" dirty="0" smtClean="0">
                <a:solidFill>
                  <a:schemeClr val="bg1">
                    <a:lumMod val="50000"/>
                  </a:schemeClr>
                </a:solidFill>
              </a:rPr>
              <a:t>Design</a:t>
            </a:r>
          </a:p>
          <a:p>
            <a:pPr algn="ctr"/>
            <a:r>
              <a:rPr lang="de-CH" sz="1400" dirty="0">
                <a:solidFill>
                  <a:schemeClr val="bg1">
                    <a:lumMod val="50000"/>
                  </a:schemeClr>
                </a:solidFill>
              </a:rPr>
              <a:t>Was sollte sein?</a:t>
            </a:r>
          </a:p>
          <a:p>
            <a:pPr algn="ctr"/>
            <a:r>
              <a:rPr lang="de-CH" sz="1400" dirty="0">
                <a:solidFill>
                  <a:schemeClr val="bg1">
                    <a:lumMod val="50000"/>
                  </a:schemeClr>
                </a:solidFill>
              </a:rPr>
              <a:t>Kreiere Prototypen – </a:t>
            </a:r>
            <a:r>
              <a:rPr lang="de-CH" sz="1400" dirty="0" err="1">
                <a:solidFill>
                  <a:schemeClr val="bg1">
                    <a:lumMod val="50000"/>
                  </a:schemeClr>
                </a:solidFill>
              </a:rPr>
              <a:t>Redesign</a:t>
            </a:r>
            <a:r>
              <a:rPr lang="de-CH" sz="1400" dirty="0">
                <a:solidFill>
                  <a:schemeClr val="bg1">
                    <a:lumMod val="50000"/>
                  </a:schemeClr>
                </a:solidFill>
              </a:rPr>
              <a:t> der Zukunft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2617564" y="1884863"/>
            <a:ext cx="2232248" cy="19908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1600" b="1" dirty="0" err="1" smtClean="0">
                <a:solidFill>
                  <a:schemeClr val="bg1">
                    <a:lumMod val="50000"/>
                  </a:schemeClr>
                </a:solidFill>
              </a:rPr>
              <a:t>Destiny</a:t>
            </a:r>
            <a:endParaRPr lang="de-CH" sz="16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de-CH" sz="1400" dirty="0">
                <a:solidFill>
                  <a:schemeClr val="bg1">
                    <a:lumMod val="50000"/>
                  </a:schemeClr>
                </a:solidFill>
              </a:rPr>
              <a:t>Was wird sein?</a:t>
            </a:r>
          </a:p>
          <a:p>
            <a:pPr algn="ctr"/>
            <a:r>
              <a:rPr lang="de-CH" sz="1400" dirty="0">
                <a:solidFill>
                  <a:schemeClr val="bg1">
                    <a:lumMod val="50000"/>
                  </a:schemeClr>
                </a:solidFill>
              </a:rPr>
              <a:t>Innovation und Improvisation sowie Planung der Umsetzung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900001" y="1231644"/>
            <a:ext cx="2159831" cy="936104"/>
          </a:xfrm>
        </p:spPr>
        <p:txBody>
          <a:bodyPr/>
          <a:lstStyle/>
          <a:p>
            <a:r>
              <a:rPr lang="de-CH" sz="2400" b="1" dirty="0" smtClean="0"/>
              <a:t>Exkurs:</a:t>
            </a:r>
            <a:br>
              <a:rPr lang="de-CH" sz="2400" b="1" dirty="0" smtClean="0"/>
            </a:br>
            <a:r>
              <a:rPr lang="de-CH" sz="2400" dirty="0" smtClean="0"/>
              <a:t>Teile der wert-schätzenden Gemeinde-entwicklung</a:t>
            </a:r>
            <a:br>
              <a:rPr lang="de-CH" sz="2400" dirty="0" smtClean="0"/>
            </a:br>
            <a:endParaRPr lang="de-DE" sz="2400" dirty="0"/>
          </a:p>
        </p:txBody>
      </p:sp>
      <p:grpSp>
        <p:nvGrpSpPr>
          <p:cNvPr id="11" name="Gruppieren 10"/>
          <p:cNvGrpSpPr>
            <a:grpSpLocks noChangeAspect="1"/>
          </p:cNvGrpSpPr>
          <p:nvPr/>
        </p:nvGrpSpPr>
        <p:grpSpPr>
          <a:xfrm>
            <a:off x="8100392" y="260648"/>
            <a:ext cx="720079" cy="635013"/>
            <a:chOff x="899593" y="2215163"/>
            <a:chExt cx="3744416" cy="3302070"/>
          </a:xfrm>
        </p:grpSpPr>
        <p:sp>
          <p:nvSpPr>
            <p:cNvPr id="12" name="Ellipse 11"/>
            <p:cNvSpPr>
              <a:spLocks noChangeAspect="1"/>
            </p:cNvSpPr>
            <p:nvPr/>
          </p:nvSpPr>
          <p:spPr>
            <a:xfrm>
              <a:off x="1997350" y="2215163"/>
              <a:ext cx="1602807" cy="169202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Ellipse 13"/>
            <p:cNvSpPr/>
            <p:nvPr/>
          </p:nvSpPr>
          <p:spPr>
            <a:xfrm>
              <a:off x="899593" y="3886090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Ellipse 17"/>
            <p:cNvSpPr/>
            <p:nvPr/>
          </p:nvSpPr>
          <p:spPr>
            <a:xfrm>
              <a:off x="2954225" y="3893646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Ellipse 18"/>
            <p:cNvSpPr/>
            <p:nvPr/>
          </p:nvSpPr>
          <p:spPr>
            <a:xfrm>
              <a:off x="1997349" y="3368898"/>
              <a:ext cx="1602807" cy="1623587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238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34</a:t>
            </a:fld>
            <a:endParaRPr lang="de-CH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900001" y="1231644"/>
            <a:ext cx="2159831" cy="936104"/>
          </a:xfrm>
        </p:spPr>
        <p:txBody>
          <a:bodyPr/>
          <a:lstStyle/>
          <a:p>
            <a:r>
              <a:rPr lang="de-CH" sz="2400" b="1" dirty="0" smtClean="0"/>
              <a:t>Exkurs:</a:t>
            </a:r>
            <a:br>
              <a:rPr lang="de-CH" sz="2400" b="1" dirty="0" smtClean="0"/>
            </a:br>
            <a:r>
              <a:rPr lang="de-CH" sz="2400" dirty="0" smtClean="0"/>
              <a:t>Golden Circle Technik</a:t>
            </a:r>
            <a:br>
              <a:rPr lang="de-CH" sz="2400" dirty="0" smtClean="0"/>
            </a:br>
            <a:endParaRPr lang="de-DE" sz="2400" dirty="0"/>
          </a:p>
        </p:txBody>
      </p:sp>
      <p:grpSp>
        <p:nvGrpSpPr>
          <p:cNvPr id="11" name="Gruppieren 10"/>
          <p:cNvGrpSpPr>
            <a:grpSpLocks noChangeAspect="1"/>
          </p:cNvGrpSpPr>
          <p:nvPr/>
        </p:nvGrpSpPr>
        <p:grpSpPr>
          <a:xfrm>
            <a:off x="8100392" y="260648"/>
            <a:ext cx="720079" cy="635013"/>
            <a:chOff x="899593" y="2215163"/>
            <a:chExt cx="3744416" cy="3302070"/>
          </a:xfrm>
        </p:grpSpPr>
        <p:sp>
          <p:nvSpPr>
            <p:cNvPr id="12" name="Ellipse 11"/>
            <p:cNvSpPr>
              <a:spLocks noChangeAspect="1"/>
            </p:cNvSpPr>
            <p:nvPr/>
          </p:nvSpPr>
          <p:spPr>
            <a:xfrm>
              <a:off x="1997350" y="2215163"/>
              <a:ext cx="1602807" cy="169202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Ellipse 13"/>
            <p:cNvSpPr/>
            <p:nvPr/>
          </p:nvSpPr>
          <p:spPr>
            <a:xfrm>
              <a:off x="899593" y="3886090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Ellipse 17"/>
            <p:cNvSpPr/>
            <p:nvPr/>
          </p:nvSpPr>
          <p:spPr>
            <a:xfrm>
              <a:off x="2954225" y="3893646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Ellipse 18"/>
            <p:cNvSpPr/>
            <p:nvPr/>
          </p:nvSpPr>
          <p:spPr>
            <a:xfrm>
              <a:off x="1997349" y="3368898"/>
              <a:ext cx="1602807" cy="1623587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0" name="Ellipse 19"/>
          <p:cNvSpPr>
            <a:spLocks noChangeAspect="1"/>
          </p:cNvSpPr>
          <p:nvPr/>
        </p:nvSpPr>
        <p:spPr>
          <a:xfrm>
            <a:off x="3743907" y="1772816"/>
            <a:ext cx="4032000" cy="403244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b="1" dirty="0" smtClean="0">
              <a:latin typeface="Angelina" panose="00000400000000000000" pitchFamily="2" charset="0"/>
            </a:endParaRPr>
          </a:p>
          <a:p>
            <a:pPr algn="ctr"/>
            <a:endParaRPr lang="de-CH" sz="2400" b="1" dirty="0" smtClean="0">
              <a:latin typeface="Angelina" panose="00000400000000000000" pitchFamily="2" charset="0"/>
            </a:endParaRPr>
          </a:p>
          <a:p>
            <a:pPr algn="ctr"/>
            <a:endParaRPr lang="de-CH" sz="2400" b="1" dirty="0">
              <a:latin typeface="Angelina" panose="00000400000000000000" pitchFamily="2" charset="0"/>
            </a:endParaRPr>
          </a:p>
          <a:p>
            <a:pPr algn="ctr"/>
            <a:endParaRPr lang="de-CH" sz="2400" b="1" dirty="0" smtClean="0">
              <a:latin typeface="Angelina" panose="00000400000000000000" pitchFamily="2" charset="0"/>
            </a:endParaRPr>
          </a:p>
          <a:p>
            <a:pPr algn="ctr"/>
            <a:r>
              <a:rPr lang="de-CH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endParaRPr lang="de-CH" sz="2400" b="1" dirty="0">
              <a:latin typeface="Angelina" panose="00000400000000000000" pitchFamily="2" charset="0"/>
            </a:endParaRPr>
          </a:p>
          <a:p>
            <a:pPr algn="ctr"/>
            <a:endParaRPr lang="de-CH" sz="2400" b="1" dirty="0" smtClean="0">
              <a:latin typeface="Angelina" panose="00000400000000000000" pitchFamily="2" charset="0"/>
            </a:endParaRPr>
          </a:p>
          <a:p>
            <a:pPr algn="ctr"/>
            <a:endParaRPr lang="de-CH" sz="2400" b="1" dirty="0">
              <a:latin typeface="Angelina" panose="00000400000000000000" pitchFamily="2" charset="0"/>
            </a:endParaRPr>
          </a:p>
          <a:p>
            <a:pPr algn="ctr"/>
            <a:endParaRPr lang="de-CH" sz="2400" b="1" dirty="0" smtClean="0">
              <a:latin typeface="Angelina" panose="00000400000000000000" pitchFamily="2" charset="0"/>
            </a:endParaRPr>
          </a:p>
          <a:p>
            <a:pPr algn="ctr"/>
            <a:endParaRPr lang="de-CH" sz="2400" b="1" dirty="0">
              <a:latin typeface="Angelina" panose="00000400000000000000" pitchFamily="2" charset="0"/>
            </a:endParaRPr>
          </a:p>
          <a:p>
            <a:pPr algn="ctr"/>
            <a:endParaRPr lang="de-CH" sz="2400" b="1" dirty="0" smtClean="0">
              <a:latin typeface="Angelina" panose="00000400000000000000" pitchFamily="2" charset="0"/>
            </a:endParaRPr>
          </a:p>
          <a:p>
            <a:pPr algn="ctr"/>
            <a:endParaRPr lang="de-CH" sz="2400" b="1" dirty="0">
              <a:latin typeface="Angelina" panose="00000400000000000000" pitchFamily="2" charset="0"/>
            </a:endParaRPr>
          </a:p>
          <a:p>
            <a:pPr algn="ctr"/>
            <a:endParaRPr lang="de-CH" sz="2400" b="1" dirty="0" smtClean="0">
              <a:latin typeface="Angelina" panose="00000400000000000000" pitchFamily="2" charset="0"/>
            </a:endParaRPr>
          </a:p>
          <a:p>
            <a:pPr algn="ctr"/>
            <a:endParaRPr lang="de-CH" sz="2400" b="1" dirty="0">
              <a:latin typeface="Angelina" panose="00000400000000000000" pitchFamily="2" charset="0"/>
            </a:endParaRPr>
          </a:p>
          <a:p>
            <a:pPr algn="ctr"/>
            <a:endParaRPr lang="de-CH" sz="2400" b="1" dirty="0" smtClean="0">
              <a:latin typeface="Angelina" panose="00000400000000000000" pitchFamily="2" charset="0"/>
            </a:endParaRPr>
          </a:p>
          <a:p>
            <a:pPr algn="ctr"/>
            <a:endParaRPr lang="de-CH" sz="2400" b="1" dirty="0">
              <a:latin typeface="Angelina" panose="00000400000000000000" pitchFamily="2" charset="0"/>
            </a:endParaRPr>
          </a:p>
          <a:p>
            <a:pPr algn="ctr"/>
            <a:endParaRPr lang="de-CH" sz="2400" b="1" dirty="0" smtClean="0">
              <a:latin typeface="Angelina" panose="00000400000000000000" pitchFamily="2" charset="0"/>
            </a:endParaRPr>
          </a:p>
          <a:p>
            <a:pPr algn="ctr"/>
            <a:endParaRPr lang="de-CH" sz="2400" b="1" dirty="0">
              <a:latin typeface="Angelina" panose="00000400000000000000" pitchFamily="2" charset="0"/>
            </a:endParaRPr>
          </a:p>
          <a:p>
            <a:pPr algn="ctr"/>
            <a:endParaRPr lang="de-CH" sz="2400" b="1" dirty="0">
              <a:latin typeface="Angelina" panose="00000400000000000000" pitchFamily="2" charset="0"/>
            </a:endParaRPr>
          </a:p>
        </p:txBody>
      </p:sp>
      <p:sp>
        <p:nvSpPr>
          <p:cNvPr id="21" name="Ellipse 20"/>
          <p:cNvSpPr>
            <a:spLocks noChangeAspect="1"/>
          </p:cNvSpPr>
          <p:nvPr/>
        </p:nvSpPr>
        <p:spPr>
          <a:xfrm>
            <a:off x="4355975" y="2393193"/>
            <a:ext cx="2844000" cy="284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4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endParaRPr lang="de-CH" b="1" dirty="0">
              <a:latin typeface="Angelina" panose="00000400000000000000" pitchFamily="2" charset="0"/>
            </a:endParaRPr>
          </a:p>
          <a:p>
            <a:pPr algn="ctr"/>
            <a:endParaRPr lang="de-CH" dirty="0">
              <a:latin typeface="Angelina" panose="00000400000000000000" pitchFamily="2" charset="0"/>
            </a:endParaRPr>
          </a:p>
          <a:p>
            <a:pPr algn="ctr"/>
            <a:endParaRPr lang="de-CH" dirty="0" smtClean="0">
              <a:latin typeface="Angelina" panose="00000400000000000000" pitchFamily="2" charset="0"/>
            </a:endParaRPr>
          </a:p>
          <a:p>
            <a:pPr algn="ctr"/>
            <a:endParaRPr lang="de-CH" dirty="0">
              <a:latin typeface="Angelina" panose="00000400000000000000" pitchFamily="2" charset="0"/>
            </a:endParaRPr>
          </a:p>
          <a:p>
            <a:pPr algn="ctr"/>
            <a:endParaRPr lang="de-CH" dirty="0" smtClean="0">
              <a:latin typeface="Angelina" panose="00000400000000000000" pitchFamily="2" charset="0"/>
            </a:endParaRPr>
          </a:p>
          <a:p>
            <a:pPr algn="ctr"/>
            <a:endParaRPr lang="de-CH" dirty="0">
              <a:latin typeface="Angelina" panose="00000400000000000000" pitchFamily="2" charset="0"/>
            </a:endParaRPr>
          </a:p>
          <a:p>
            <a:pPr algn="ctr"/>
            <a:endParaRPr lang="de-CH" dirty="0" smtClean="0">
              <a:latin typeface="Angelina" panose="00000400000000000000" pitchFamily="2" charset="0"/>
            </a:endParaRPr>
          </a:p>
          <a:p>
            <a:pPr algn="ctr"/>
            <a:endParaRPr lang="de-CH" dirty="0">
              <a:latin typeface="Angelina" panose="00000400000000000000" pitchFamily="2" charset="0"/>
            </a:endParaRPr>
          </a:p>
          <a:p>
            <a:pPr algn="ctr"/>
            <a:endParaRPr lang="de-CH" dirty="0">
              <a:latin typeface="Angelina" panose="00000400000000000000" pitchFamily="2" charset="0"/>
            </a:endParaRPr>
          </a:p>
        </p:txBody>
      </p:sp>
      <p:sp>
        <p:nvSpPr>
          <p:cNvPr id="22" name="Ellipse 21"/>
          <p:cNvSpPr>
            <a:spLocks noChangeAspect="1"/>
          </p:cNvSpPr>
          <p:nvPr/>
        </p:nvSpPr>
        <p:spPr>
          <a:xfrm>
            <a:off x="4860031" y="2951040"/>
            <a:ext cx="1800000" cy="17995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4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endParaRPr lang="de-CH" sz="24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971599" y="2708920"/>
            <a:ext cx="27723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 dirty="0" smtClean="0"/>
              <a:t>Warum</a:t>
            </a:r>
            <a:r>
              <a:rPr lang="de-CH" dirty="0" smtClean="0"/>
              <a:t> tun wir das? Was ist unsere Absicht, unser Sinn?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 dirty="0" smtClean="0"/>
              <a:t>Wie</a:t>
            </a:r>
            <a:r>
              <a:rPr lang="de-CH" dirty="0" smtClean="0"/>
              <a:t> tun wir das, was wir tun?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 dirty="0" smtClean="0"/>
              <a:t>Was</a:t>
            </a:r>
            <a:r>
              <a:rPr lang="de-CH" dirty="0" smtClean="0"/>
              <a:t> tun wir konkret?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610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"/>
          <p:cNvSpPr/>
          <p:nvPr/>
        </p:nvSpPr>
        <p:spPr>
          <a:xfrm>
            <a:off x="1979712" y="2204864"/>
            <a:ext cx="5255989" cy="4032447"/>
          </a:xfrm>
          <a:prstGeom prst="ellipse">
            <a:avLst/>
          </a:prstGeom>
          <a:solidFill>
            <a:srgbClr val="E2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endParaRPr lang="de-CH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6" name="Untertitel 4"/>
          <p:cNvSpPr txBox="1">
            <a:spLocks/>
          </p:cNvSpPr>
          <p:nvPr/>
        </p:nvSpPr>
        <p:spPr>
          <a:xfrm>
            <a:off x="827584" y="1003781"/>
            <a:ext cx="6710322" cy="625019"/>
          </a:xfrm>
          <a:prstGeom prst="rect">
            <a:avLst/>
          </a:prstGeom>
        </p:spPr>
        <p:txBody>
          <a:bodyPr lIns="79965" tIns="39981" rIns="79965" bIns="39981"/>
          <a:lstStyle>
            <a:lvl1pPr marL="386391" indent="-38639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lang="de-CH" sz="2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837180" indent="-32199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lang="de-CH" sz="23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87969" indent="-25759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lang="de-CH" sz="20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03157" indent="-25759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lang="de-CH" sz="18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318345" indent="-257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de-CH" sz="15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833532" indent="-257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cs typeface="+mn-cs"/>
              </a:defRPr>
            </a:lvl6pPr>
            <a:lvl7pPr marL="3348720" indent="-257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cs typeface="+mn-cs"/>
              </a:defRPr>
            </a:lvl7pPr>
            <a:lvl8pPr marL="3863909" indent="-257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cs typeface="+mn-cs"/>
              </a:defRPr>
            </a:lvl8pPr>
            <a:lvl9pPr marL="4379097" indent="-257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endParaRPr lang="de-CH" sz="2400" dirty="0">
              <a:solidFill>
                <a:srgbClr val="0079BC"/>
              </a:solidFill>
              <a:latin typeface="+mn-lt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2699792" y="2431186"/>
            <a:ext cx="3744416" cy="3302070"/>
            <a:chOff x="1763687" y="1844824"/>
            <a:chExt cx="5472609" cy="4680520"/>
          </a:xfrm>
        </p:grpSpPr>
        <p:sp>
          <p:nvSpPr>
            <p:cNvPr id="3" name="Ellipse 2"/>
            <p:cNvSpPr>
              <a:spLocks noChangeAspect="1"/>
            </p:cNvSpPr>
            <p:nvPr/>
          </p:nvSpPr>
          <p:spPr>
            <a:xfrm>
              <a:off x="3368101" y="1844824"/>
              <a:ext cx="2342565" cy="2398367"/>
            </a:xfrm>
            <a:prstGeom prst="ellipse">
              <a:avLst/>
            </a:prstGeom>
            <a:solidFill>
              <a:srgbClr val="31BC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r>
                <a:rPr lang="de-CH" sz="1600" dirty="0" err="1" smtClean="0">
                  <a:solidFill>
                    <a:schemeClr val="bg1"/>
                  </a:solidFill>
                  <a:cs typeface="Arial" panose="020B0604020202020204" pitchFamily="34" charset="0"/>
                </a:rPr>
                <a:t>Inhaltliche</a:t>
              </a:r>
              <a:r>
                <a:rPr lang="de-CH" sz="1600" b="1" dirty="0" err="1" smtClean="0">
                  <a:solidFill>
                    <a:schemeClr val="bg1"/>
                  </a:solidFill>
                  <a:cs typeface="Arial" panose="020B0604020202020204" pitchFamily="34" charset="0"/>
                </a:rPr>
                <a:t>Strategie</a:t>
              </a:r>
              <a:endParaRPr lang="de-CH" sz="16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1763687" y="4213280"/>
              <a:ext cx="2469685" cy="2301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r>
                <a:rPr lang="de-CH" sz="1600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Strukturen</a:t>
              </a:r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Ellipse 17"/>
            <p:cNvSpPr/>
            <p:nvPr/>
          </p:nvSpPr>
          <p:spPr>
            <a:xfrm>
              <a:off x="4766611" y="4223990"/>
              <a:ext cx="2469685" cy="2301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r>
                <a:rPr lang="de-CH" sz="1600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Kultur</a:t>
              </a:r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" name="Ellipse 1"/>
            <p:cNvSpPr/>
            <p:nvPr/>
          </p:nvSpPr>
          <p:spPr>
            <a:xfrm>
              <a:off x="3368100" y="3480186"/>
              <a:ext cx="2342565" cy="2301354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CH" b="1" dirty="0" smtClean="0">
                  <a:solidFill>
                    <a:srgbClr val="FFFFFF"/>
                  </a:solidFill>
                  <a:cs typeface="Arial" panose="020B0604020202020204" pitchFamily="34" charset="0"/>
                </a:rPr>
                <a:t>Vision</a:t>
              </a:r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 err="1" smtClean="0"/>
              <a:t>KirchGemeindePlus</a:t>
            </a:r>
            <a:r>
              <a:rPr lang="de-CH" sz="2400" b="1" dirty="0" smtClean="0"/>
              <a:t>: </a:t>
            </a:r>
            <a:r>
              <a:rPr lang="de-CH" sz="2400" dirty="0" smtClean="0"/>
              <a:t/>
            </a:r>
            <a:br>
              <a:rPr lang="de-CH" sz="2400" dirty="0" smtClean="0"/>
            </a:br>
            <a:r>
              <a:rPr lang="de-CH" sz="2400" dirty="0" smtClean="0"/>
              <a:t>Wandel in Kirchgemeinden </a:t>
            </a:r>
            <a:r>
              <a:rPr lang="de-CH" sz="2400" dirty="0"/>
              <a:t>gestalten</a:t>
            </a:r>
            <a:br>
              <a:rPr lang="de-CH" sz="2400" dirty="0"/>
            </a:b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35</a:t>
            </a:fld>
            <a:endParaRPr lang="de-CH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14" name="Textfeld 13"/>
          <p:cNvSpPr txBox="1"/>
          <p:nvPr/>
        </p:nvSpPr>
        <p:spPr>
          <a:xfrm rot="19302373">
            <a:off x="2400519" y="3296412"/>
            <a:ext cx="1079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solidFill>
                  <a:srgbClr val="0070C0"/>
                </a:solidFill>
                <a:latin typeface="Arial"/>
                <a:cs typeface="Arial"/>
              </a:rPr>
              <a:t>Kontext</a:t>
            </a:r>
            <a:endParaRPr lang="de-DE" sz="1600" b="1" dirty="0">
              <a:solidFill>
                <a:srgbClr val="0070C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335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/>
              <a:t>Strategie: </a:t>
            </a:r>
            <a:br>
              <a:rPr lang="de-CH" sz="2400" b="1" dirty="0"/>
            </a:br>
            <a:r>
              <a:rPr lang="de-CH" sz="2400" b="1" dirty="0"/>
              <a:t>Wie, mit welchen Schwerpunkten machen wir das?</a:t>
            </a:r>
            <a:endParaRPr lang="de-CH" sz="2400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36</a:t>
            </a:fld>
            <a:endParaRPr lang="de-CH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gray">
          <a:xfrm>
            <a:off x="971600" y="2873389"/>
            <a:ext cx="2397996" cy="1212721"/>
          </a:xfrm>
          <a:prstGeom prst="round2DiagRect">
            <a:avLst/>
          </a:prstGeom>
          <a:solidFill>
            <a:srgbClr val="71A2BD"/>
          </a:solidFill>
          <a:ln>
            <a:noFill/>
          </a:ln>
        </p:spPr>
        <p:txBody>
          <a:bodyPr lIns="161622" tIns="161622" rIns="161622" bIns="161622"/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de-CH" altLang="de-DE" sz="1800"/>
          </a:p>
        </p:txBody>
      </p:sp>
      <p:sp>
        <p:nvSpPr>
          <p:cNvPr id="12" name="Textfeld 11"/>
          <p:cNvSpPr txBox="1"/>
          <p:nvPr/>
        </p:nvSpPr>
        <p:spPr>
          <a:xfrm>
            <a:off x="971600" y="2276872"/>
            <a:ext cx="2397996" cy="604459"/>
          </a:xfrm>
          <a:prstGeom prst="rect">
            <a:avLst/>
          </a:prstGeom>
          <a:noFill/>
        </p:spPr>
        <p:txBody>
          <a:bodyPr wrap="square" lIns="82104" tIns="41052" rIns="82104" bIns="41052" rtlCol="0">
            <a:spAutoFit/>
          </a:bodyPr>
          <a:lstStyle/>
          <a:p>
            <a:pPr algn="ctr"/>
            <a:r>
              <a:rPr lang="de-CH" dirty="0"/>
              <a:t>Kirche als Institution</a:t>
            </a:r>
          </a:p>
          <a:p>
            <a:pPr algn="ctr"/>
            <a:r>
              <a:rPr lang="de-CH" dirty="0" smtClean="0"/>
              <a:t>Dienstleistungskirche</a:t>
            </a:r>
            <a:endParaRPr lang="de-CH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gray">
          <a:xfrm>
            <a:off x="6640780" y="3068960"/>
            <a:ext cx="373065" cy="335440"/>
          </a:xfrm>
          <a:prstGeom prst="round2DiagRect">
            <a:avLst/>
          </a:prstGeom>
          <a:solidFill>
            <a:srgbClr val="8B45A2"/>
          </a:solidFill>
          <a:ln>
            <a:noFill/>
          </a:ln>
        </p:spPr>
        <p:txBody>
          <a:bodyPr lIns="80811" tIns="42022" rIns="80811" bIns="42022" anchor="ctr"/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FCB05"/>
              </a:buClr>
              <a:buSzPct val="120000"/>
            </a:pPr>
            <a:endParaRPr lang="de-DE" altLang="de-DE" sz="1800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6091370" y="2276872"/>
            <a:ext cx="2566622" cy="636904"/>
          </a:xfrm>
          <a:prstGeom prst="rect">
            <a:avLst/>
          </a:prstGeom>
          <a:noFill/>
        </p:spPr>
        <p:txBody>
          <a:bodyPr wrap="square" lIns="82104" tIns="41052" rIns="82104" bIns="41052" rtlCol="0">
            <a:spAutoFit/>
          </a:bodyPr>
          <a:lstStyle/>
          <a:p>
            <a:pPr algn="ctr"/>
            <a:r>
              <a:rPr lang="de-CH" dirty="0"/>
              <a:t>Kirche </a:t>
            </a:r>
            <a:r>
              <a:rPr lang="de-CH" dirty="0" smtClean="0"/>
              <a:t>als Bewegung: </a:t>
            </a:r>
            <a:endParaRPr lang="de-CH" dirty="0"/>
          </a:p>
          <a:p>
            <a:pPr algn="ctr"/>
            <a:r>
              <a:rPr lang="de-CH" dirty="0"/>
              <a:t>Beteiligungskirche</a:t>
            </a: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gray">
          <a:xfrm>
            <a:off x="7342260" y="3079992"/>
            <a:ext cx="560584" cy="335440"/>
          </a:xfrm>
          <a:prstGeom prst="round2DiagRect">
            <a:avLst/>
          </a:prstGeom>
          <a:solidFill>
            <a:srgbClr val="8B45A2"/>
          </a:solidFill>
          <a:ln>
            <a:noFill/>
          </a:ln>
        </p:spPr>
        <p:txBody>
          <a:bodyPr lIns="80811" tIns="42022" rIns="80811" bIns="42022" anchor="ctr"/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FCB05"/>
              </a:buClr>
              <a:buSzPct val="120000"/>
            </a:pPr>
            <a:endParaRPr lang="de-DE" altLang="de-DE" sz="1800" b="1" dirty="0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gray">
          <a:xfrm>
            <a:off x="6979229" y="3538405"/>
            <a:ext cx="363032" cy="374793"/>
          </a:xfrm>
          <a:prstGeom prst="round2DiagRect">
            <a:avLst/>
          </a:prstGeom>
          <a:solidFill>
            <a:srgbClr val="8B45A2"/>
          </a:solidFill>
          <a:ln>
            <a:noFill/>
          </a:ln>
        </p:spPr>
        <p:txBody>
          <a:bodyPr lIns="80811" tIns="42022" rIns="80811" bIns="42022" anchor="ctr"/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FCB05"/>
              </a:buClr>
              <a:buSzPct val="120000"/>
            </a:pPr>
            <a:endParaRPr lang="de-DE" altLang="de-DE" sz="1800" b="1" dirty="0"/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gray">
          <a:xfrm>
            <a:off x="6464280" y="3587736"/>
            <a:ext cx="363032" cy="374793"/>
          </a:xfrm>
          <a:prstGeom prst="round2DiagRect">
            <a:avLst/>
          </a:prstGeom>
          <a:solidFill>
            <a:srgbClr val="8B45A2"/>
          </a:solidFill>
          <a:ln>
            <a:noFill/>
          </a:ln>
        </p:spPr>
        <p:txBody>
          <a:bodyPr lIns="80811" tIns="42022" rIns="80811" bIns="42022" anchor="ctr"/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FCB05"/>
              </a:buClr>
              <a:buSzPct val="120000"/>
            </a:pPr>
            <a:endParaRPr lang="de-DE" altLang="de-DE" sz="1800" b="1" dirty="0"/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gray">
          <a:xfrm>
            <a:off x="3513644" y="4880574"/>
            <a:ext cx="2397996" cy="1212722"/>
          </a:xfrm>
          <a:prstGeom prst="round2DiagRect">
            <a:avLst/>
          </a:prstGeom>
          <a:solidFill>
            <a:srgbClr val="71A2BD"/>
          </a:solidFill>
          <a:ln>
            <a:noFill/>
          </a:ln>
        </p:spPr>
        <p:txBody>
          <a:bodyPr lIns="161622" tIns="161622" rIns="161622" bIns="161622"/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de-CH" altLang="de-DE" sz="1800"/>
          </a:p>
        </p:txBody>
      </p:sp>
      <p:sp>
        <p:nvSpPr>
          <p:cNvPr id="30" name="Textfeld 29"/>
          <p:cNvSpPr txBox="1"/>
          <p:nvPr/>
        </p:nvSpPr>
        <p:spPr>
          <a:xfrm>
            <a:off x="3513644" y="3970707"/>
            <a:ext cx="2551045" cy="913903"/>
          </a:xfrm>
          <a:prstGeom prst="rect">
            <a:avLst/>
          </a:prstGeom>
          <a:noFill/>
        </p:spPr>
        <p:txBody>
          <a:bodyPr wrap="square" lIns="82104" tIns="41052" rIns="82104" bIns="41052" rtlCol="0">
            <a:spAutoFit/>
          </a:bodyPr>
          <a:lstStyle/>
          <a:p>
            <a:pPr algn="ctr"/>
            <a:r>
              <a:rPr lang="de-CH" dirty="0"/>
              <a:t>Der dritte Weg: 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>Kirchliche </a:t>
            </a:r>
            <a:br>
              <a:rPr lang="de-CH" dirty="0" smtClean="0"/>
            </a:br>
            <a:r>
              <a:rPr lang="de-CH" dirty="0" smtClean="0"/>
              <a:t>Mixed </a:t>
            </a:r>
            <a:r>
              <a:rPr lang="de-CH" dirty="0"/>
              <a:t>Economy</a:t>
            </a:r>
          </a:p>
        </p:txBody>
      </p:sp>
      <p:sp>
        <p:nvSpPr>
          <p:cNvPr id="4" name="Rechteckiger Pfeil 3"/>
          <p:cNvSpPr/>
          <p:nvPr/>
        </p:nvSpPr>
        <p:spPr>
          <a:xfrm rot="10800000" flipH="1">
            <a:off x="1947105" y="4077072"/>
            <a:ext cx="1544775" cy="1537179"/>
          </a:xfrm>
          <a:prstGeom prst="bentArrow">
            <a:avLst>
              <a:gd name="adj1" fmla="val 15912"/>
              <a:gd name="adj2" fmla="val 29703"/>
              <a:gd name="adj3" fmla="val 24174"/>
              <a:gd name="adj4" fmla="val 43750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4" tIns="41052" rIns="82104" bIns="41052"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sp>
        <p:nvSpPr>
          <p:cNvPr id="37" name="Rectangle 3"/>
          <p:cNvSpPr>
            <a:spLocks noChangeArrowheads="1"/>
          </p:cNvSpPr>
          <p:nvPr/>
        </p:nvSpPr>
        <p:spPr bwMode="gray">
          <a:xfrm>
            <a:off x="4172436" y="5074152"/>
            <a:ext cx="373065" cy="335440"/>
          </a:xfrm>
          <a:prstGeom prst="round2DiagRect">
            <a:avLst/>
          </a:prstGeom>
          <a:solidFill>
            <a:srgbClr val="8B45A2"/>
          </a:solidFill>
          <a:ln>
            <a:noFill/>
          </a:ln>
        </p:spPr>
        <p:txBody>
          <a:bodyPr lIns="80811" tIns="42022" rIns="80811" bIns="42022" anchor="ctr"/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FCB05"/>
              </a:buClr>
              <a:buSzPct val="120000"/>
            </a:pPr>
            <a:endParaRPr lang="de-DE" altLang="de-DE" sz="1800" b="1" dirty="0"/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gray">
          <a:xfrm>
            <a:off x="4873916" y="5085184"/>
            <a:ext cx="560584" cy="335440"/>
          </a:xfrm>
          <a:prstGeom prst="round2DiagRect">
            <a:avLst/>
          </a:prstGeom>
          <a:solidFill>
            <a:srgbClr val="8B45A2"/>
          </a:solidFill>
          <a:ln>
            <a:noFill/>
          </a:ln>
        </p:spPr>
        <p:txBody>
          <a:bodyPr lIns="80811" tIns="42022" rIns="80811" bIns="42022" anchor="ctr"/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FCB05"/>
              </a:buClr>
              <a:buSzPct val="120000"/>
            </a:pPr>
            <a:endParaRPr lang="de-DE" altLang="de-DE" sz="1800" b="1" dirty="0"/>
          </a:p>
        </p:txBody>
      </p:sp>
      <p:sp>
        <p:nvSpPr>
          <p:cNvPr id="39" name="Rectangle 3"/>
          <p:cNvSpPr>
            <a:spLocks noChangeArrowheads="1"/>
          </p:cNvSpPr>
          <p:nvPr/>
        </p:nvSpPr>
        <p:spPr bwMode="gray">
          <a:xfrm>
            <a:off x="4510885" y="5543597"/>
            <a:ext cx="363032" cy="374793"/>
          </a:xfrm>
          <a:prstGeom prst="round2DiagRect">
            <a:avLst/>
          </a:prstGeom>
          <a:solidFill>
            <a:srgbClr val="8B45A2"/>
          </a:solidFill>
          <a:ln>
            <a:noFill/>
          </a:ln>
        </p:spPr>
        <p:txBody>
          <a:bodyPr lIns="80811" tIns="42022" rIns="80811" bIns="42022" anchor="ctr"/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FCB05"/>
              </a:buClr>
              <a:buSzPct val="120000"/>
            </a:pPr>
            <a:endParaRPr lang="de-DE" altLang="de-DE" sz="1800" b="1" dirty="0"/>
          </a:p>
        </p:txBody>
      </p:sp>
      <p:sp>
        <p:nvSpPr>
          <p:cNvPr id="40" name="Rectangle 3"/>
          <p:cNvSpPr>
            <a:spLocks noChangeArrowheads="1"/>
          </p:cNvSpPr>
          <p:nvPr/>
        </p:nvSpPr>
        <p:spPr bwMode="gray">
          <a:xfrm>
            <a:off x="3995936" y="5592928"/>
            <a:ext cx="363032" cy="374793"/>
          </a:xfrm>
          <a:prstGeom prst="round2DiagRect">
            <a:avLst/>
          </a:prstGeom>
          <a:solidFill>
            <a:srgbClr val="8B45A2"/>
          </a:solidFill>
          <a:ln>
            <a:noFill/>
          </a:ln>
        </p:spPr>
        <p:txBody>
          <a:bodyPr lIns="80811" tIns="42022" rIns="80811" bIns="42022" anchor="ctr"/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FCB05"/>
              </a:buClr>
              <a:buSzPct val="120000"/>
            </a:pPr>
            <a:endParaRPr lang="de-DE" altLang="de-DE" sz="1800" b="1" dirty="0"/>
          </a:p>
        </p:txBody>
      </p:sp>
      <p:sp>
        <p:nvSpPr>
          <p:cNvPr id="41" name="Rechteckiger Pfeil 40"/>
          <p:cNvSpPr/>
          <p:nvPr/>
        </p:nvSpPr>
        <p:spPr>
          <a:xfrm rot="10800000">
            <a:off x="5940153" y="4077072"/>
            <a:ext cx="1544775" cy="1537179"/>
          </a:xfrm>
          <a:prstGeom prst="bentArrow">
            <a:avLst>
              <a:gd name="adj1" fmla="val 15912"/>
              <a:gd name="adj2" fmla="val 29703"/>
              <a:gd name="adj3" fmla="val 24174"/>
              <a:gd name="adj4" fmla="val 43750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4" tIns="41052" rIns="82104" bIns="41052"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grpSp>
        <p:nvGrpSpPr>
          <p:cNvPr id="26" name="Gruppieren 25"/>
          <p:cNvGrpSpPr>
            <a:grpSpLocks noChangeAspect="1"/>
          </p:cNvGrpSpPr>
          <p:nvPr/>
        </p:nvGrpSpPr>
        <p:grpSpPr>
          <a:xfrm>
            <a:off x="8100392" y="260648"/>
            <a:ext cx="720079" cy="635013"/>
            <a:chOff x="899593" y="2215163"/>
            <a:chExt cx="3744416" cy="3302070"/>
          </a:xfrm>
        </p:grpSpPr>
        <p:sp>
          <p:nvSpPr>
            <p:cNvPr id="27" name="Ellipse 26"/>
            <p:cNvSpPr>
              <a:spLocks noChangeAspect="1"/>
            </p:cNvSpPr>
            <p:nvPr/>
          </p:nvSpPr>
          <p:spPr>
            <a:xfrm>
              <a:off x="1997350" y="2215163"/>
              <a:ext cx="1602807" cy="1692029"/>
            </a:xfrm>
            <a:prstGeom prst="ellipse">
              <a:avLst/>
            </a:prstGeom>
            <a:solidFill>
              <a:srgbClr val="31BC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Ellipse 27"/>
            <p:cNvSpPr/>
            <p:nvPr/>
          </p:nvSpPr>
          <p:spPr>
            <a:xfrm>
              <a:off x="899593" y="3886090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Ellipse 28"/>
            <p:cNvSpPr/>
            <p:nvPr/>
          </p:nvSpPr>
          <p:spPr>
            <a:xfrm>
              <a:off x="2954225" y="3893646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Ellipse 30"/>
            <p:cNvSpPr/>
            <p:nvPr/>
          </p:nvSpPr>
          <p:spPr>
            <a:xfrm>
              <a:off x="1997349" y="3368898"/>
              <a:ext cx="1602807" cy="1623587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646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/>
              <a:t>Strategie: </a:t>
            </a:r>
            <a:br>
              <a:rPr lang="de-CH" sz="2400" b="1" dirty="0"/>
            </a:br>
            <a:r>
              <a:rPr lang="de-CH" sz="2400" b="1" dirty="0"/>
              <a:t>Wie, mit welchen Schwerpunkten machen wir das?</a:t>
            </a:r>
          </a:p>
        </p:txBody>
      </p:sp>
      <p:sp>
        <p:nvSpPr>
          <p:cNvPr id="18" name="Inhaltsplatzhalt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1600" dirty="0"/>
              <a:t>Beispiel Dritter Weg: </a:t>
            </a:r>
            <a:r>
              <a:rPr lang="de-CH" sz="1600" b="0" dirty="0" smtClean="0"/>
              <a:t>Lebensräumliche </a:t>
            </a:r>
            <a:r>
              <a:rPr lang="de-CH" sz="1600" b="0" dirty="0"/>
              <a:t>und lebensweltliche kirchliche Orte </a:t>
            </a:r>
            <a:endParaRPr lang="de-CH" sz="1600" b="0" dirty="0" smtClean="0"/>
          </a:p>
          <a:p>
            <a:pPr marL="0" indent="0">
              <a:buNone/>
            </a:pPr>
            <a:r>
              <a:rPr lang="de-CH" sz="1600" b="0" dirty="0" smtClean="0"/>
              <a:t>in </a:t>
            </a:r>
            <a:r>
              <a:rPr lang="de-CH" sz="1600" b="0" dirty="0"/>
              <a:t>einer </a:t>
            </a:r>
            <a:r>
              <a:rPr lang="de-CH" sz="1600" dirty="0" smtClean="0"/>
              <a:t>polyzentrischen </a:t>
            </a:r>
            <a:r>
              <a:rPr lang="de-CH" sz="1600" b="0" dirty="0" smtClean="0"/>
              <a:t>Kirchgemeinde</a:t>
            </a:r>
            <a:endParaRPr lang="de-DE" sz="1600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37</a:t>
            </a:fld>
            <a:endParaRPr lang="de-CH"/>
          </a:p>
        </p:txBody>
      </p:sp>
      <p:grpSp>
        <p:nvGrpSpPr>
          <p:cNvPr id="17" name="Gruppieren 16"/>
          <p:cNvGrpSpPr/>
          <p:nvPr/>
        </p:nvGrpSpPr>
        <p:grpSpPr>
          <a:xfrm>
            <a:off x="1979712" y="2852936"/>
            <a:ext cx="5184577" cy="3532982"/>
            <a:chOff x="1115617" y="2488306"/>
            <a:chExt cx="5688632" cy="389302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89"/>
            <a:stretch/>
          </p:blipFill>
          <p:spPr bwMode="auto">
            <a:xfrm>
              <a:off x="1115617" y="2488306"/>
              <a:ext cx="5688632" cy="3893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3"/>
            <p:cNvSpPr>
              <a:spLocks noChangeArrowheads="1"/>
            </p:cNvSpPr>
            <p:nvPr/>
          </p:nvSpPr>
          <p:spPr bwMode="gray">
            <a:xfrm>
              <a:off x="1331641" y="2660936"/>
              <a:ext cx="1519200" cy="475200"/>
            </a:xfrm>
            <a:prstGeom prst="rect">
              <a:avLst/>
            </a:prstGeom>
            <a:solidFill>
              <a:srgbClr val="0079BC"/>
            </a:solidFill>
            <a:ln>
              <a:noFill/>
            </a:ln>
          </p:spPr>
          <p:txBody>
            <a:bodyPr lIns="80811" tIns="42022" rIns="80811" bIns="42022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20000"/>
                </a:spcBef>
                <a:buClr>
                  <a:srgbClr val="FFCB05"/>
                </a:buClr>
                <a:buSzPct val="120000"/>
              </a:pPr>
              <a:r>
                <a:rPr lang="de-DE" altLang="de-DE" sz="1800" b="1" dirty="0">
                  <a:solidFill>
                    <a:schemeClr val="bg1"/>
                  </a:solidFill>
                </a:rPr>
                <a:t>nahe</a:t>
              </a:r>
            </a:p>
          </p:txBody>
        </p:sp>
        <p:sp>
          <p:nvSpPr>
            <p:cNvPr id="15" name="Rectangle 3"/>
            <p:cNvSpPr>
              <a:spLocks noChangeArrowheads="1"/>
            </p:cNvSpPr>
            <p:nvPr/>
          </p:nvSpPr>
          <p:spPr bwMode="gray">
            <a:xfrm>
              <a:off x="3303927" y="2660936"/>
              <a:ext cx="1519200" cy="475200"/>
            </a:xfrm>
            <a:prstGeom prst="rect">
              <a:avLst/>
            </a:prstGeom>
            <a:solidFill>
              <a:srgbClr val="0079BC"/>
            </a:solidFill>
            <a:ln>
              <a:noFill/>
            </a:ln>
          </p:spPr>
          <p:txBody>
            <a:bodyPr lIns="80811" tIns="42022" rIns="80811" bIns="42022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20000"/>
                </a:spcBef>
                <a:buClr>
                  <a:srgbClr val="FFCB05"/>
                </a:buClr>
                <a:buSzPct val="120000"/>
              </a:pPr>
              <a:r>
                <a:rPr lang="de-DE" altLang="de-DE" sz="1800" b="1" dirty="0">
                  <a:solidFill>
                    <a:schemeClr val="bg1"/>
                  </a:solidFill>
                </a:rPr>
                <a:t>vielfältig</a:t>
              </a:r>
            </a:p>
          </p:txBody>
        </p:sp>
        <p:sp>
          <p:nvSpPr>
            <p:cNvPr id="16" name="Rectangle 3"/>
            <p:cNvSpPr>
              <a:spLocks noChangeArrowheads="1"/>
            </p:cNvSpPr>
            <p:nvPr/>
          </p:nvSpPr>
          <p:spPr bwMode="gray">
            <a:xfrm>
              <a:off x="5213606" y="2660936"/>
              <a:ext cx="1519200" cy="475200"/>
            </a:xfrm>
            <a:prstGeom prst="rect">
              <a:avLst/>
            </a:prstGeom>
            <a:solidFill>
              <a:srgbClr val="0079BC"/>
            </a:solidFill>
            <a:ln>
              <a:noFill/>
            </a:ln>
          </p:spPr>
          <p:txBody>
            <a:bodyPr lIns="80811" tIns="42022" rIns="80811" bIns="42022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20000"/>
                </a:spcBef>
                <a:buClr>
                  <a:srgbClr val="FFCB05"/>
                </a:buClr>
                <a:buSzPct val="120000"/>
              </a:pPr>
              <a:r>
                <a:rPr lang="de-DE" altLang="de-DE" sz="1800" b="1" dirty="0">
                  <a:solidFill>
                    <a:schemeClr val="bg1"/>
                  </a:solidFill>
                </a:rPr>
                <a:t>profiliert</a:t>
              </a:r>
            </a:p>
          </p:txBody>
        </p:sp>
      </p:grpSp>
      <p:sp>
        <p:nvSpPr>
          <p:cNvPr id="20" name="Rectangle 3"/>
          <p:cNvSpPr>
            <a:spLocks noChangeArrowheads="1"/>
          </p:cNvSpPr>
          <p:nvPr/>
        </p:nvSpPr>
        <p:spPr bwMode="gray">
          <a:xfrm>
            <a:off x="4594266" y="3488060"/>
            <a:ext cx="373065" cy="335440"/>
          </a:xfrm>
          <a:prstGeom prst="round2DiagRect">
            <a:avLst/>
          </a:prstGeom>
          <a:solidFill>
            <a:srgbClr val="8B45A2"/>
          </a:solidFill>
          <a:ln>
            <a:noFill/>
          </a:ln>
        </p:spPr>
        <p:txBody>
          <a:bodyPr lIns="80811" tIns="42022" rIns="80811" bIns="42022" anchor="ctr"/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FCB05"/>
              </a:buClr>
              <a:buSzPct val="120000"/>
            </a:pPr>
            <a:endParaRPr lang="de-DE" altLang="de-DE" sz="1800" b="1" dirty="0"/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gray">
          <a:xfrm>
            <a:off x="3899003" y="4917267"/>
            <a:ext cx="560584" cy="335440"/>
          </a:xfrm>
          <a:prstGeom prst="round2DiagRect">
            <a:avLst/>
          </a:prstGeom>
          <a:solidFill>
            <a:srgbClr val="8B45A2"/>
          </a:solidFill>
          <a:ln>
            <a:noFill/>
          </a:ln>
        </p:spPr>
        <p:txBody>
          <a:bodyPr lIns="80811" tIns="42022" rIns="80811" bIns="42022" anchor="ctr"/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FCB05"/>
              </a:buClr>
              <a:buSzPct val="120000"/>
            </a:pPr>
            <a:endParaRPr lang="de-DE" altLang="de-DE" sz="1800" b="1" dirty="0"/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gray">
          <a:xfrm>
            <a:off x="6091851" y="5566218"/>
            <a:ext cx="363032" cy="374793"/>
          </a:xfrm>
          <a:prstGeom prst="round2DiagRect">
            <a:avLst/>
          </a:prstGeom>
          <a:solidFill>
            <a:srgbClr val="8B45A2"/>
          </a:solidFill>
          <a:ln>
            <a:noFill/>
          </a:ln>
        </p:spPr>
        <p:txBody>
          <a:bodyPr lIns="80811" tIns="42022" rIns="80811" bIns="42022" anchor="ctr"/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FCB05"/>
              </a:buClr>
              <a:buSzPct val="120000"/>
            </a:pPr>
            <a:endParaRPr lang="de-DE" altLang="de-DE" sz="1800" b="1" dirty="0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gray">
          <a:xfrm>
            <a:off x="6516216" y="4509120"/>
            <a:ext cx="363032" cy="374793"/>
          </a:xfrm>
          <a:prstGeom prst="round2DiagRect">
            <a:avLst/>
          </a:prstGeom>
          <a:solidFill>
            <a:srgbClr val="8B45A2"/>
          </a:solidFill>
          <a:ln>
            <a:noFill/>
          </a:ln>
        </p:spPr>
        <p:txBody>
          <a:bodyPr lIns="80811" tIns="42022" rIns="80811" bIns="42022" anchor="ctr"/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FCB05"/>
              </a:buClr>
              <a:buSzPct val="120000"/>
            </a:pPr>
            <a:endParaRPr lang="de-DE" altLang="de-DE" sz="1800" b="1" dirty="0"/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gray">
          <a:xfrm>
            <a:off x="2555776" y="5109784"/>
            <a:ext cx="373065" cy="335440"/>
          </a:xfrm>
          <a:prstGeom prst="round2DiagRect">
            <a:avLst/>
          </a:prstGeom>
          <a:solidFill>
            <a:srgbClr val="8B45A2"/>
          </a:solidFill>
          <a:ln>
            <a:noFill/>
          </a:ln>
        </p:spPr>
        <p:txBody>
          <a:bodyPr lIns="80811" tIns="42022" rIns="80811" bIns="42022" anchor="ctr"/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FCB05"/>
              </a:buClr>
              <a:buSzPct val="120000"/>
            </a:pPr>
            <a:endParaRPr lang="de-DE" altLang="de-DE" sz="1800" b="1" dirty="0"/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gray">
          <a:xfrm>
            <a:off x="2555776" y="3673225"/>
            <a:ext cx="373065" cy="335440"/>
          </a:xfrm>
          <a:prstGeom prst="round2DiagRect">
            <a:avLst/>
          </a:prstGeom>
          <a:solidFill>
            <a:srgbClr val="8B45A2"/>
          </a:solidFill>
          <a:ln>
            <a:noFill/>
          </a:ln>
        </p:spPr>
        <p:txBody>
          <a:bodyPr lIns="80811" tIns="42022" rIns="80811" bIns="42022" anchor="ctr"/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FCB05"/>
              </a:buClr>
              <a:buSzPct val="120000"/>
            </a:pPr>
            <a:endParaRPr lang="de-DE" altLang="de-DE" sz="1800" b="1" dirty="0"/>
          </a:p>
        </p:txBody>
      </p:sp>
      <p:grpSp>
        <p:nvGrpSpPr>
          <p:cNvPr id="31" name="Gruppieren 30"/>
          <p:cNvGrpSpPr>
            <a:grpSpLocks noChangeAspect="1"/>
          </p:cNvGrpSpPr>
          <p:nvPr/>
        </p:nvGrpSpPr>
        <p:grpSpPr>
          <a:xfrm>
            <a:off x="8100392" y="260648"/>
            <a:ext cx="720079" cy="635013"/>
            <a:chOff x="899593" y="2215163"/>
            <a:chExt cx="3744416" cy="3302070"/>
          </a:xfrm>
        </p:grpSpPr>
        <p:sp>
          <p:nvSpPr>
            <p:cNvPr id="32" name="Ellipse 31"/>
            <p:cNvSpPr>
              <a:spLocks noChangeAspect="1"/>
            </p:cNvSpPr>
            <p:nvPr/>
          </p:nvSpPr>
          <p:spPr>
            <a:xfrm>
              <a:off x="1997350" y="2215163"/>
              <a:ext cx="1602807" cy="1692029"/>
            </a:xfrm>
            <a:prstGeom prst="ellipse">
              <a:avLst/>
            </a:prstGeom>
            <a:solidFill>
              <a:srgbClr val="31BC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Ellipse 32"/>
            <p:cNvSpPr/>
            <p:nvPr/>
          </p:nvSpPr>
          <p:spPr>
            <a:xfrm>
              <a:off x="899593" y="3886090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Ellipse 33"/>
            <p:cNvSpPr/>
            <p:nvPr/>
          </p:nvSpPr>
          <p:spPr>
            <a:xfrm>
              <a:off x="2954225" y="3893646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" name="Ellipse 34"/>
            <p:cNvSpPr/>
            <p:nvPr/>
          </p:nvSpPr>
          <p:spPr>
            <a:xfrm>
              <a:off x="1997349" y="3368898"/>
              <a:ext cx="1602807" cy="1623587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849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/>
          <p:cNvSpPr/>
          <p:nvPr/>
        </p:nvSpPr>
        <p:spPr>
          <a:xfrm>
            <a:off x="907911" y="5073467"/>
            <a:ext cx="3808105" cy="13519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Rechteck 44"/>
          <p:cNvSpPr/>
          <p:nvPr/>
        </p:nvSpPr>
        <p:spPr>
          <a:xfrm>
            <a:off x="4860032" y="5077861"/>
            <a:ext cx="3870021" cy="13519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/>
          <p:cNvSpPr/>
          <p:nvPr/>
        </p:nvSpPr>
        <p:spPr>
          <a:xfrm>
            <a:off x="899592" y="2420888"/>
            <a:ext cx="4778559" cy="25922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/>
          <p:cNvSpPr/>
          <p:nvPr/>
        </p:nvSpPr>
        <p:spPr>
          <a:xfrm>
            <a:off x="3239752" y="3626124"/>
            <a:ext cx="1476264" cy="76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/>
          <p:cNvSpPr/>
          <p:nvPr/>
        </p:nvSpPr>
        <p:spPr>
          <a:xfrm>
            <a:off x="5868144" y="2420888"/>
            <a:ext cx="2843857" cy="25922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614843" y="6381328"/>
            <a:ext cx="2133600" cy="274286"/>
          </a:xfrm>
        </p:spPr>
        <p:txBody>
          <a:bodyPr/>
          <a:lstStyle/>
          <a:p>
            <a:fld id="{8BDC49C8-CD7C-49A0-B2BB-E74A068D619E}" type="slidenum">
              <a:rPr lang="de-CH" smtClean="0"/>
              <a:pPr/>
              <a:t>38</a:t>
            </a:fld>
            <a:endParaRPr lang="de-CH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9" y="3500438"/>
            <a:ext cx="2154406" cy="144731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9" y="2478430"/>
            <a:ext cx="4653714" cy="102200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591" y="2492043"/>
            <a:ext cx="2191833" cy="1732862"/>
          </a:xfrm>
          <a:prstGeom prst="rect">
            <a:avLst/>
          </a:prstGeom>
        </p:spPr>
      </p:pic>
      <p:sp>
        <p:nvSpPr>
          <p:cNvPr id="12" name="Inhaltsplatzhalter 2"/>
          <p:cNvSpPr txBox="1">
            <a:spLocks/>
          </p:cNvSpPr>
          <p:nvPr/>
        </p:nvSpPr>
        <p:spPr bwMode="auto">
          <a:xfrm>
            <a:off x="3126414" y="5121199"/>
            <a:ext cx="1448087" cy="12316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0137" tIns="45067" rIns="90137" bIns="45067" numCol="1" anchor="t" anchorCtr="0" compatLnSpc="1">
            <a:prstTxWarp prst="textNoShape">
              <a:avLst/>
            </a:prstTxWarp>
          </a:bodyPr>
          <a:lstStyle>
            <a:lvl1pPr marL="338007" indent="-338007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lang="de-DE" sz="23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32355" indent="-281675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lang="de-DE" sz="20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26698" indent="-22534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lang="de-DE" sz="18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77377" indent="-225345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lang="de-DE" sz="16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28056" indent="-22534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de-CH" sz="1300" b="1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478733" indent="-22534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29412" indent="-22534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80090" indent="-22534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30768" indent="-22534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defTabSz="914400">
              <a:buFontTx/>
              <a:buNone/>
            </a:pPr>
            <a:r>
              <a:rPr lang="de-CH" sz="1200" b="0" dirty="0" smtClean="0"/>
              <a:t>In der KG </a:t>
            </a:r>
            <a:r>
              <a:rPr lang="de-CH" sz="1200" b="0" dirty="0" err="1" smtClean="0"/>
              <a:t>Elgg</a:t>
            </a:r>
            <a:r>
              <a:rPr lang="de-CH" sz="1200" b="0" dirty="0" smtClean="0"/>
              <a:t> wird ein leer-stehendes Pfarrhaus durch Kindertagesstätte belebt</a:t>
            </a:r>
          </a:p>
          <a:p>
            <a:pPr defTabSz="914400">
              <a:spcAft>
                <a:spcPts val="1200"/>
              </a:spcAft>
            </a:pPr>
            <a:endParaRPr lang="de-CH" sz="1200" b="0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125" y="5121198"/>
            <a:ext cx="2053016" cy="123160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155437"/>
            <a:ext cx="2128646" cy="1197363"/>
          </a:xfrm>
          <a:prstGeom prst="rect">
            <a:avLst/>
          </a:prstGeom>
        </p:spPr>
      </p:pic>
      <p:grpSp>
        <p:nvGrpSpPr>
          <p:cNvPr id="48" name="Gruppieren 47"/>
          <p:cNvGrpSpPr/>
          <p:nvPr/>
        </p:nvGrpSpPr>
        <p:grpSpPr>
          <a:xfrm>
            <a:off x="7092280" y="5281102"/>
            <a:ext cx="1512168" cy="571190"/>
            <a:chOff x="6588224" y="5281101"/>
            <a:chExt cx="2016224" cy="732863"/>
          </a:xfrm>
        </p:grpSpPr>
        <p:sp>
          <p:nvSpPr>
            <p:cNvPr id="46" name="Rechteck 45"/>
            <p:cNvSpPr/>
            <p:nvPr/>
          </p:nvSpPr>
          <p:spPr>
            <a:xfrm>
              <a:off x="6588224" y="5281101"/>
              <a:ext cx="2016224" cy="7328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>
                <a:solidFill>
                  <a:schemeClr val="tx1"/>
                </a:solidFill>
              </a:endParaRPr>
            </a:p>
          </p:txBody>
        </p:sp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158" y="5337004"/>
              <a:ext cx="1728192" cy="515287"/>
            </a:xfrm>
            <a:prstGeom prst="rect">
              <a:avLst/>
            </a:prstGeom>
          </p:spPr>
        </p:pic>
      </p:grpSp>
      <p:sp>
        <p:nvSpPr>
          <p:cNvPr id="23" name="Fußzeilenplatzhalt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34" name="Titel 1"/>
          <p:cNvSpPr txBox="1">
            <a:spLocks/>
          </p:cNvSpPr>
          <p:nvPr/>
        </p:nvSpPr>
        <p:spPr bwMode="auto">
          <a:xfrm>
            <a:off x="900001" y="1231644"/>
            <a:ext cx="781200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137" tIns="45067" rIns="90137" bIns="45067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de-CH" sz="2800" kern="1200">
                <a:solidFill>
                  <a:srgbClr val="0079BC"/>
                </a:solidFill>
                <a:latin typeface="Arial" charset="0"/>
                <a:ea typeface="+mn-ea"/>
                <a:cs typeface="Arial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0686"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01356"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52040"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02717"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defTabSz="914400"/>
            <a:r>
              <a:rPr lang="de-CH" sz="2400" b="1" dirty="0" smtClean="0"/>
              <a:t>Strategie: </a:t>
            </a:r>
            <a:br>
              <a:rPr lang="de-CH" sz="2400" b="1" dirty="0" smtClean="0"/>
            </a:br>
            <a:r>
              <a:rPr lang="de-CH" sz="2400" b="1" dirty="0" smtClean="0"/>
              <a:t>Wie, mit welchen Schwerpunkten machen wir das?</a:t>
            </a:r>
            <a:endParaRPr lang="de-CH" sz="2400" b="1" dirty="0"/>
          </a:p>
        </p:txBody>
      </p:sp>
      <p:sp>
        <p:nvSpPr>
          <p:cNvPr id="36" name="Textfeld 35"/>
          <p:cNvSpPr txBox="1"/>
          <p:nvPr/>
        </p:nvSpPr>
        <p:spPr>
          <a:xfrm>
            <a:off x="907911" y="2055715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b="1" dirty="0" smtClean="0"/>
              <a:t>Beispiele</a:t>
            </a:r>
            <a:endParaRPr lang="de-DE" sz="16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866" y="3657429"/>
            <a:ext cx="1339105" cy="698619"/>
          </a:xfrm>
          <a:prstGeom prst="rect">
            <a:avLst/>
          </a:prstGeom>
        </p:spPr>
      </p:pic>
      <p:sp>
        <p:nvSpPr>
          <p:cNvPr id="43" name="Rechteck 42"/>
          <p:cNvSpPr/>
          <p:nvPr/>
        </p:nvSpPr>
        <p:spPr>
          <a:xfrm>
            <a:off x="6012160" y="4324136"/>
            <a:ext cx="2592288" cy="47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dirty="0" err="1" smtClean="0">
                <a:solidFill>
                  <a:schemeClr val="tx1"/>
                </a:solidFill>
              </a:rPr>
              <a:t>Coffee&amp;Deeds</a:t>
            </a:r>
            <a:r>
              <a:rPr lang="de-CH" sz="1400" dirty="0" smtClean="0">
                <a:solidFill>
                  <a:schemeClr val="tx1"/>
                </a:solidFill>
              </a:rPr>
              <a:t>, </a:t>
            </a:r>
          </a:p>
          <a:p>
            <a:pPr algn="ctr"/>
            <a:r>
              <a:rPr lang="de-CH" sz="1400" dirty="0" err="1" smtClean="0">
                <a:solidFill>
                  <a:schemeClr val="tx1"/>
                </a:solidFill>
              </a:rPr>
              <a:t>Hirzenbach</a:t>
            </a:r>
            <a:r>
              <a:rPr lang="de-CH" sz="1400" dirty="0" smtClean="0">
                <a:solidFill>
                  <a:schemeClr val="tx1"/>
                </a:solidFill>
              </a:rPr>
              <a:t>, Zürich</a:t>
            </a:r>
            <a:endParaRPr lang="de-DE" sz="1400" dirty="0">
              <a:solidFill>
                <a:schemeClr val="tx1"/>
              </a:solidFill>
            </a:endParaRPr>
          </a:p>
        </p:txBody>
      </p:sp>
      <p:grpSp>
        <p:nvGrpSpPr>
          <p:cNvPr id="49" name="Gruppieren 48"/>
          <p:cNvGrpSpPr>
            <a:grpSpLocks noChangeAspect="1"/>
          </p:cNvGrpSpPr>
          <p:nvPr/>
        </p:nvGrpSpPr>
        <p:grpSpPr>
          <a:xfrm>
            <a:off x="8100392" y="260648"/>
            <a:ext cx="720079" cy="635013"/>
            <a:chOff x="899593" y="2215163"/>
            <a:chExt cx="3744416" cy="3302070"/>
          </a:xfrm>
        </p:grpSpPr>
        <p:sp>
          <p:nvSpPr>
            <p:cNvPr id="50" name="Ellipse 49"/>
            <p:cNvSpPr>
              <a:spLocks noChangeAspect="1"/>
            </p:cNvSpPr>
            <p:nvPr/>
          </p:nvSpPr>
          <p:spPr>
            <a:xfrm>
              <a:off x="1997350" y="2215163"/>
              <a:ext cx="1602807" cy="1692029"/>
            </a:xfrm>
            <a:prstGeom prst="ellipse">
              <a:avLst/>
            </a:prstGeom>
            <a:solidFill>
              <a:srgbClr val="31BC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" name="Ellipse 50"/>
            <p:cNvSpPr/>
            <p:nvPr/>
          </p:nvSpPr>
          <p:spPr>
            <a:xfrm>
              <a:off x="899593" y="3886090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2" name="Ellipse 51"/>
            <p:cNvSpPr/>
            <p:nvPr/>
          </p:nvSpPr>
          <p:spPr>
            <a:xfrm>
              <a:off x="2954225" y="3893646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" name="Ellipse 52"/>
            <p:cNvSpPr/>
            <p:nvPr/>
          </p:nvSpPr>
          <p:spPr>
            <a:xfrm>
              <a:off x="1997349" y="3368898"/>
              <a:ext cx="1602807" cy="1623587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26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/>
              <a:t>Strategie: </a:t>
            </a:r>
            <a:br>
              <a:rPr lang="de-CH" sz="2400" b="1" dirty="0"/>
            </a:br>
            <a:r>
              <a:rPr lang="de-CH" sz="2400" b="1" dirty="0"/>
              <a:t>Wie, mit welchen Schwerpunkten machen wir das?</a:t>
            </a:r>
            <a:endParaRPr lang="de-CH" sz="2400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900001" y="2240260"/>
            <a:ext cx="5112159" cy="4118380"/>
          </a:xfrm>
        </p:spPr>
        <p:txBody>
          <a:bodyPr/>
          <a:lstStyle/>
          <a:p>
            <a:pPr marL="0" indent="0">
              <a:buNone/>
            </a:pPr>
            <a:r>
              <a:rPr lang="de-CH" sz="1800" dirty="0"/>
              <a:t>v</a:t>
            </a:r>
            <a:r>
              <a:rPr lang="de-CH" sz="1800" dirty="0" smtClean="0"/>
              <a:t>isionär und pragmatisch</a:t>
            </a:r>
          </a:p>
          <a:p>
            <a:pPr marL="0" indent="0">
              <a:buNone/>
            </a:pPr>
            <a:r>
              <a:rPr lang="de-CH" sz="1800" b="0" dirty="0"/>
              <a:t>Wir verfolgen unsere </a:t>
            </a:r>
            <a:r>
              <a:rPr lang="de-CH" sz="1800" b="0" dirty="0" smtClean="0"/>
              <a:t>Mission ambitioniert </a:t>
            </a:r>
            <a:r>
              <a:rPr lang="de-CH" sz="1800" b="0" dirty="0"/>
              <a:t>und gestalten diesen Weg gemeinsam Schritt für Schritt</a:t>
            </a:r>
          </a:p>
          <a:p>
            <a:pPr marL="0" indent="0">
              <a:buNone/>
            </a:pPr>
            <a:endParaRPr lang="de-CH" sz="1800" dirty="0" smtClean="0"/>
          </a:p>
          <a:p>
            <a:pPr marL="0" indent="0">
              <a:buNone/>
            </a:pPr>
            <a:r>
              <a:rPr lang="de-CH" sz="1800" dirty="0" smtClean="0"/>
              <a:t>neugierig und verankert</a:t>
            </a:r>
          </a:p>
          <a:p>
            <a:pPr marL="0" indent="0">
              <a:buNone/>
            </a:pPr>
            <a:r>
              <a:rPr lang="de-CH" sz="1800" b="0" dirty="0"/>
              <a:t>Wir entdecken neue Möglichkeiten und entwickeln so unsere christliche Tradition </a:t>
            </a:r>
            <a:r>
              <a:rPr lang="de-CH" sz="1800" b="0" dirty="0" smtClean="0"/>
              <a:t>weiter</a:t>
            </a:r>
            <a:endParaRPr lang="de-CH" sz="1800" dirty="0" smtClean="0"/>
          </a:p>
          <a:p>
            <a:endParaRPr lang="de-CH" sz="1800" dirty="0"/>
          </a:p>
          <a:p>
            <a:pPr marL="0" indent="0">
              <a:buNone/>
            </a:pPr>
            <a:r>
              <a:rPr lang="de-CH" sz="1800" dirty="0" smtClean="0"/>
              <a:t>solidarisch und autonom</a:t>
            </a:r>
          </a:p>
          <a:p>
            <a:pPr marL="0" indent="0">
              <a:buNone/>
            </a:pPr>
            <a:r>
              <a:rPr lang="de-CH" sz="1800" b="0" dirty="0"/>
              <a:t>Wir identifizieren uns mit der Landeskirche als Gemeinschaft und leben gleichzeitig unsere Vielfalt in den Gemeinden </a:t>
            </a:r>
          </a:p>
          <a:p>
            <a:endParaRPr lang="de-CH" sz="1800" dirty="0" smtClean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39</a:t>
            </a:fld>
            <a:endParaRPr lang="de-CH"/>
          </a:p>
        </p:txBody>
      </p:sp>
      <p:pic>
        <p:nvPicPr>
          <p:cNvPr id="7" name="Bild 6"/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6826"/>
          <a:stretch/>
        </p:blipFill>
        <p:spPr>
          <a:xfrm>
            <a:off x="6012160" y="2204864"/>
            <a:ext cx="1260000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8" name="Bild 7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01" b="15438"/>
          <a:stretch/>
        </p:blipFill>
        <p:spPr>
          <a:xfrm>
            <a:off x="6012160" y="3789040"/>
            <a:ext cx="1260000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9" name="Bild 8"/>
          <p:cNvPicPr preferRelativeResize="0"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20" b="28214"/>
          <a:stretch/>
        </p:blipFill>
        <p:spPr>
          <a:xfrm>
            <a:off x="6012160" y="5265344"/>
            <a:ext cx="1260000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grpSp>
        <p:nvGrpSpPr>
          <p:cNvPr id="10" name="Gruppieren 9"/>
          <p:cNvGrpSpPr>
            <a:grpSpLocks noChangeAspect="1"/>
          </p:cNvGrpSpPr>
          <p:nvPr/>
        </p:nvGrpSpPr>
        <p:grpSpPr>
          <a:xfrm>
            <a:off x="8100392" y="260648"/>
            <a:ext cx="720079" cy="635013"/>
            <a:chOff x="899593" y="2215163"/>
            <a:chExt cx="3744416" cy="3302070"/>
          </a:xfrm>
        </p:grpSpPr>
        <p:sp>
          <p:nvSpPr>
            <p:cNvPr id="11" name="Ellipse 10"/>
            <p:cNvSpPr>
              <a:spLocks noChangeAspect="1"/>
            </p:cNvSpPr>
            <p:nvPr/>
          </p:nvSpPr>
          <p:spPr>
            <a:xfrm>
              <a:off x="1997350" y="2215163"/>
              <a:ext cx="1602807" cy="1692029"/>
            </a:xfrm>
            <a:prstGeom prst="ellipse">
              <a:avLst/>
            </a:prstGeom>
            <a:solidFill>
              <a:srgbClr val="31BC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899593" y="3886090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Ellipse 12"/>
            <p:cNvSpPr/>
            <p:nvPr/>
          </p:nvSpPr>
          <p:spPr>
            <a:xfrm>
              <a:off x="2954225" y="3893646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Ellipse 13"/>
            <p:cNvSpPr/>
            <p:nvPr/>
          </p:nvSpPr>
          <p:spPr>
            <a:xfrm>
              <a:off x="1997349" y="3368898"/>
              <a:ext cx="1602807" cy="1623587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pic>
        <p:nvPicPr>
          <p:cNvPr id="136" name="Bild 6"/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8" t="-1" r="12522" b="16826"/>
          <a:stretch/>
        </p:blipFill>
        <p:spPr>
          <a:xfrm>
            <a:off x="7476670" y="2204864"/>
            <a:ext cx="1260000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137" name="Bild 7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2" r="13617" b="21516"/>
          <a:stretch/>
        </p:blipFill>
        <p:spPr>
          <a:xfrm>
            <a:off x="7476670" y="3789040"/>
            <a:ext cx="1260000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138" name="Bild 8"/>
          <p:cNvPicPr preferRelativeResize="0"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7" r="8199" b="7325"/>
          <a:stretch/>
        </p:blipFill>
        <p:spPr>
          <a:xfrm>
            <a:off x="7476670" y="5265344"/>
            <a:ext cx="1260000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98884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 smtClean="0"/>
              <a:t>Ausgangslage</a:t>
            </a:r>
            <a:r>
              <a:rPr lang="de-CH" sz="2400" dirty="0" smtClean="0"/>
              <a:t>: Die Schweiz wird bevölkerungsreicher und zugleich älter</a:t>
            </a:r>
            <a:endParaRPr lang="de-DE" sz="24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4</a:t>
            </a:fld>
            <a:endParaRPr lang="de-CH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9592" y="2132857"/>
            <a:ext cx="4715283" cy="34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899592" y="5725705"/>
            <a:ext cx="8136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 smtClean="0"/>
              <a:t>Quellen:  </a:t>
            </a:r>
            <a:br>
              <a:rPr lang="de-CH" sz="1000" dirty="0" smtClean="0"/>
            </a:br>
            <a:endParaRPr lang="de-CH" sz="10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000" dirty="0" smtClean="0"/>
              <a:t>BFS - </a:t>
            </a:r>
            <a:r>
              <a:rPr lang="de-DE" sz="1000" dirty="0"/>
              <a:t>Taschenstatistik der Schweiz 2018 </a:t>
            </a:r>
            <a:r>
              <a:rPr lang="de-DE" sz="1000" dirty="0" smtClean="0"/>
              <a:t/>
            </a:r>
            <a:br>
              <a:rPr lang="de-DE" sz="1000" dirty="0" smtClean="0"/>
            </a:br>
            <a:endParaRPr lang="de-DE" sz="10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dirty="0" smtClean="0"/>
              <a:t>https</a:t>
            </a:r>
            <a:r>
              <a:rPr lang="de-DE" sz="1000" dirty="0"/>
              <a:t>://digitalswitzerland.com/wp-content/uploads/2018/02/Megatrends_Report_Swissfuture.pdf</a:t>
            </a:r>
          </a:p>
          <a:p>
            <a:endParaRPr lang="de-DE" sz="1000" dirty="0"/>
          </a:p>
        </p:txBody>
      </p:sp>
      <p:sp>
        <p:nvSpPr>
          <p:cNvPr id="2" name="Rechteck 1"/>
          <p:cNvSpPr/>
          <p:nvPr/>
        </p:nvSpPr>
        <p:spPr>
          <a:xfrm>
            <a:off x="5690315" y="2162945"/>
            <a:ext cx="334618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„Die </a:t>
            </a:r>
            <a:r>
              <a:rPr lang="de-DE" sz="1600" dirty="0"/>
              <a:t>Weltbevölkerung wächst bis 2050 auf über 9 Mrd. an. </a:t>
            </a:r>
            <a:r>
              <a:rPr lang="de-DE" sz="1600" dirty="0" smtClean="0"/>
              <a:t>Die </a:t>
            </a:r>
            <a:r>
              <a:rPr lang="de-DE" sz="1600" dirty="0"/>
              <a:t>Schweiz dürfte um 2040 10 Mio. Einwohner haben. </a:t>
            </a:r>
            <a:r>
              <a:rPr lang="de-DE" sz="1600" dirty="0" smtClean="0"/>
              <a:t>…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Die Bevölkerung über 60 Jahre ist weltweit die am schnellsten wachsende Altersgruppe. </a:t>
            </a:r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Einzig </a:t>
            </a:r>
            <a:r>
              <a:rPr lang="de-DE" sz="1600" dirty="0"/>
              <a:t>Afrika ist davon ausgenommen. </a:t>
            </a:r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Die </a:t>
            </a:r>
            <a:r>
              <a:rPr lang="de-DE" sz="1600" dirty="0"/>
              <a:t>Lebenserwartung wird weltweit bis 2050 auf 76 Jahre ansteigen (heute 71). </a:t>
            </a:r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In </a:t>
            </a:r>
            <a:r>
              <a:rPr lang="de-DE" sz="1600" dirty="0"/>
              <a:t>der Schweiz wird bis 2050 die Bevölkerung über 65 um mehr als 50% </a:t>
            </a:r>
            <a:r>
              <a:rPr lang="de-DE" sz="1600" dirty="0" smtClean="0"/>
              <a:t>zunehmen.“</a:t>
            </a:r>
            <a:endParaRPr lang="de-DE" sz="1600" dirty="0"/>
          </a:p>
        </p:txBody>
      </p:sp>
      <p:grpSp>
        <p:nvGrpSpPr>
          <p:cNvPr id="22" name="Gruppieren 21"/>
          <p:cNvGrpSpPr/>
          <p:nvPr/>
        </p:nvGrpSpPr>
        <p:grpSpPr>
          <a:xfrm>
            <a:off x="7560000" y="180000"/>
            <a:ext cx="1484096" cy="1008112"/>
            <a:chOff x="1918320" y="2276872"/>
            <a:chExt cx="5100414" cy="3646272"/>
          </a:xfrm>
        </p:grpSpPr>
        <p:sp>
          <p:nvSpPr>
            <p:cNvPr id="23" name="Sechseck 22"/>
            <p:cNvSpPr>
              <a:spLocks/>
            </p:cNvSpPr>
            <p:nvPr/>
          </p:nvSpPr>
          <p:spPr>
            <a:xfrm>
              <a:off x="3567100" y="2276872"/>
              <a:ext cx="1800200" cy="1148678"/>
            </a:xfrm>
            <a:prstGeom prst="hexago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4" name="Sechseck 23"/>
            <p:cNvSpPr>
              <a:spLocks/>
            </p:cNvSpPr>
            <p:nvPr/>
          </p:nvSpPr>
          <p:spPr>
            <a:xfrm>
              <a:off x="5218534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5" name="Sechseck 24"/>
            <p:cNvSpPr>
              <a:spLocks/>
            </p:cNvSpPr>
            <p:nvPr/>
          </p:nvSpPr>
          <p:spPr>
            <a:xfrm>
              <a:off x="5218534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6" name="Sechseck 25"/>
            <p:cNvSpPr>
              <a:spLocks/>
            </p:cNvSpPr>
            <p:nvPr/>
          </p:nvSpPr>
          <p:spPr>
            <a:xfrm>
              <a:off x="3567100" y="4774466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7" name="Sechseck 26"/>
            <p:cNvSpPr>
              <a:spLocks/>
            </p:cNvSpPr>
            <p:nvPr/>
          </p:nvSpPr>
          <p:spPr>
            <a:xfrm>
              <a:off x="1918320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8" name="Sechseck 27"/>
            <p:cNvSpPr>
              <a:spLocks/>
            </p:cNvSpPr>
            <p:nvPr/>
          </p:nvSpPr>
          <p:spPr>
            <a:xfrm>
              <a:off x="1918320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817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nhaltsplatzhalter 4"/>
          <p:cNvSpPr txBox="1">
            <a:spLocks/>
          </p:cNvSpPr>
          <p:nvPr/>
        </p:nvSpPr>
        <p:spPr bwMode="auto">
          <a:xfrm>
            <a:off x="900001" y="2240260"/>
            <a:ext cx="5112159" cy="4118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137" tIns="45067" rIns="90137" bIns="45067" numCol="1" anchor="t" anchorCtr="0" compatLnSpc="1">
            <a:prstTxWarp prst="textNoShape">
              <a:avLst/>
            </a:prstTxWarp>
          </a:bodyPr>
          <a:lstStyle>
            <a:lvl1pPr marL="338007" indent="-338007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lang="de-DE" sz="23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32355" indent="-281675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lang="de-DE" sz="20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26698" indent="-22534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lang="de-DE" sz="18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77377" indent="-225345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lang="de-DE" sz="16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28056" indent="-22534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de-CH" sz="1300" b="1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478733" indent="-22534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29412" indent="-22534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80090" indent="-22534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30768" indent="-22534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defTabSz="914400">
              <a:buFontTx/>
              <a:buNone/>
            </a:pPr>
            <a:r>
              <a:rPr lang="de-CH" sz="1800" dirty="0" smtClean="0">
                <a:solidFill>
                  <a:srgbClr val="0079BC"/>
                </a:solidFill>
              </a:rPr>
              <a:t>visionär</a:t>
            </a:r>
            <a:r>
              <a:rPr lang="de-CH" sz="1800" dirty="0" smtClean="0"/>
              <a:t> und pragmatisch</a:t>
            </a:r>
          </a:p>
          <a:p>
            <a:pPr marL="0" indent="0" defTabSz="914400">
              <a:buFontTx/>
              <a:buNone/>
            </a:pPr>
            <a:r>
              <a:rPr lang="de-CH" sz="1800" b="0" dirty="0" smtClean="0"/>
              <a:t>Wir verfolgen unsere </a:t>
            </a:r>
            <a:r>
              <a:rPr lang="de-CH" sz="1800" b="0" dirty="0" smtClean="0">
                <a:solidFill>
                  <a:srgbClr val="0070C0"/>
                </a:solidFill>
              </a:rPr>
              <a:t>Mission</a:t>
            </a:r>
            <a:r>
              <a:rPr lang="de-CH" sz="1800" b="0" dirty="0" smtClean="0">
                <a:solidFill>
                  <a:srgbClr val="0079BC"/>
                </a:solidFill>
              </a:rPr>
              <a:t> </a:t>
            </a:r>
            <a:r>
              <a:rPr lang="de-CH" sz="1800" b="0" dirty="0" smtClean="0"/>
              <a:t>ambitioniert und gestalten diesen Weg gemeinsam Schritt für Schritt</a:t>
            </a:r>
          </a:p>
          <a:p>
            <a:pPr marL="0" indent="0" defTabSz="914400">
              <a:buFontTx/>
              <a:buNone/>
            </a:pPr>
            <a:endParaRPr lang="de-CH" sz="1800" dirty="0" smtClean="0"/>
          </a:p>
          <a:p>
            <a:pPr marL="0" indent="0" defTabSz="914400">
              <a:buFontTx/>
              <a:buNone/>
            </a:pPr>
            <a:r>
              <a:rPr lang="de-CH" sz="1800" dirty="0" smtClean="0"/>
              <a:t>neugierig und </a:t>
            </a:r>
            <a:r>
              <a:rPr lang="de-CH" sz="1800" dirty="0" smtClean="0">
                <a:solidFill>
                  <a:srgbClr val="0079BC"/>
                </a:solidFill>
              </a:rPr>
              <a:t>verankert</a:t>
            </a:r>
          </a:p>
          <a:p>
            <a:pPr marL="0" indent="0" defTabSz="914400">
              <a:buFontTx/>
              <a:buNone/>
            </a:pPr>
            <a:r>
              <a:rPr lang="de-CH" sz="1800" b="0" dirty="0" smtClean="0"/>
              <a:t>Wir entdecken </a:t>
            </a:r>
            <a:r>
              <a:rPr lang="de-CH" sz="1800" b="0" dirty="0" smtClean="0">
                <a:solidFill>
                  <a:srgbClr val="0079BC"/>
                </a:solidFill>
              </a:rPr>
              <a:t>neue Möglichkeiten </a:t>
            </a:r>
            <a:r>
              <a:rPr lang="de-CH" sz="1800" b="0" dirty="0" smtClean="0"/>
              <a:t>und </a:t>
            </a:r>
            <a:r>
              <a:rPr lang="de-CH" sz="1800" b="0" dirty="0" smtClean="0">
                <a:solidFill>
                  <a:srgbClr val="0079BC"/>
                </a:solidFill>
              </a:rPr>
              <a:t>entwickeln</a:t>
            </a:r>
            <a:r>
              <a:rPr lang="de-CH" sz="1800" b="0" dirty="0" smtClean="0"/>
              <a:t> so unsere </a:t>
            </a:r>
            <a:r>
              <a:rPr lang="de-CH" sz="1800" b="0" dirty="0" smtClean="0">
                <a:solidFill>
                  <a:srgbClr val="0079BC"/>
                </a:solidFill>
              </a:rPr>
              <a:t>christliche Tradition weiter</a:t>
            </a:r>
            <a:endParaRPr lang="de-CH" sz="1800" dirty="0" smtClean="0">
              <a:solidFill>
                <a:srgbClr val="0079BC"/>
              </a:solidFill>
            </a:endParaRPr>
          </a:p>
          <a:p>
            <a:pPr defTabSz="914400"/>
            <a:endParaRPr lang="de-CH" sz="1800" dirty="0" smtClean="0"/>
          </a:p>
          <a:p>
            <a:pPr marL="0" indent="0" defTabSz="914400">
              <a:buFontTx/>
              <a:buNone/>
            </a:pPr>
            <a:r>
              <a:rPr lang="de-CH" sz="1800" dirty="0" smtClean="0">
                <a:solidFill>
                  <a:srgbClr val="0079BC"/>
                </a:solidFill>
              </a:rPr>
              <a:t>solidarisch </a:t>
            </a:r>
            <a:r>
              <a:rPr lang="de-CH" sz="1800" dirty="0" smtClean="0"/>
              <a:t>und autonom</a:t>
            </a:r>
          </a:p>
          <a:p>
            <a:pPr marL="0" indent="0" defTabSz="914400">
              <a:buFontTx/>
              <a:buNone/>
            </a:pPr>
            <a:r>
              <a:rPr lang="de-CH" sz="1800" b="0" dirty="0" smtClean="0"/>
              <a:t>Wir </a:t>
            </a:r>
            <a:r>
              <a:rPr lang="de-CH" sz="1800" b="0" dirty="0" smtClean="0">
                <a:solidFill>
                  <a:srgbClr val="0079BC"/>
                </a:solidFill>
              </a:rPr>
              <a:t>identifizieren</a:t>
            </a:r>
            <a:r>
              <a:rPr lang="de-CH" sz="1800" b="0" dirty="0" smtClean="0"/>
              <a:t> uns mit der Landeskirche </a:t>
            </a:r>
            <a:r>
              <a:rPr lang="de-CH" sz="1800" b="0" dirty="0" smtClean="0">
                <a:solidFill>
                  <a:srgbClr val="0079BC"/>
                </a:solidFill>
              </a:rPr>
              <a:t>als Gemeinschaft</a:t>
            </a:r>
            <a:r>
              <a:rPr lang="de-CH" sz="1800" b="0" dirty="0" smtClean="0"/>
              <a:t> und leben gleichzeitig unsere </a:t>
            </a:r>
            <a:r>
              <a:rPr lang="de-CH" sz="1800" b="0" dirty="0" smtClean="0">
                <a:solidFill>
                  <a:srgbClr val="0079BC"/>
                </a:solidFill>
              </a:rPr>
              <a:t>Vielfalt</a:t>
            </a:r>
            <a:r>
              <a:rPr lang="de-CH" sz="1800" b="0" dirty="0" smtClean="0"/>
              <a:t> in den Gemeinden </a:t>
            </a:r>
          </a:p>
          <a:p>
            <a:pPr defTabSz="914400"/>
            <a:endParaRPr lang="de-CH" sz="18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F9F56-4828-2A47-B5EF-03FF63273500}" type="slidenum">
              <a:rPr lang="de-DE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40</a:t>
            </a:fld>
            <a:endParaRPr lang="de-DE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Legende mit Linie (1) 5"/>
          <p:cNvSpPr/>
          <p:nvPr/>
        </p:nvSpPr>
        <p:spPr>
          <a:xfrm>
            <a:off x="1043608" y="1126008"/>
            <a:ext cx="2628000" cy="612000"/>
          </a:xfrm>
          <a:prstGeom prst="borderCallout1">
            <a:avLst>
              <a:gd name="adj1" fmla="val 99476"/>
              <a:gd name="adj2" fmla="val 338"/>
              <a:gd name="adj3" fmla="val 193950"/>
              <a:gd name="adj4" fmla="val 412"/>
            </a:avLst>
          </a:prstGeom>
          <a:noFill/>
          <a:ln>
            <a:solidFill>
              <a:srgbClr val="0079B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Angetrieben von der Vision, </a:t>
            </a:r>
            <a:b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eine nahe, vielfältige und profilierte Kirche zu gestalten</a:t>
            </a:r>
            <a:endParaRPr lang="de-DE" sz="11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Legende mit Linie (1) 7"/>
          <p:cNvSpPr/>
          <p:nvPr/>
        </p:nvSpPr>
        <p:spPr>
          <a:xfrm>
            <a:off x="3851920" y="1115354"/>
            <a:ext cx="2628000" cy="432000"/>
          </a:xfrm>
          <a:prstGeom prst="borderCallout1">
            <a:avLst>
              <a:gd name="adj1" fmla="val 100946"/>
              <a:gd name="adj2" fmla="val 5328"/>
              <a:gd name="adj3" fmla="val 348621"/>
              <a:gd name="adj4" fmla="val 5284"/>
            </a:avLst>
          </a:prstGeom>
          <a:noFill/>
          <a:ln>
            <a:solidFill>
              <a:srgbClr val="0079B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Im unternehmerischen und im christlichen Sinn</a:t>
            </a:r>
            <a:endParaRPr lang="de-DE" sz="11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Legende mit Linie (1) 8"/>
          <p:cNvSpPr/>
          <p:nvPr/>
        </p:nvSpPr>
        <p:spPr>
          <a:xfrm>
            <a:off x="6195591" y="2096920"/>
            <a:ext cx="2628000" cy="612000"/>
          </a:xfrm>
          <a:prstGeom prst="borderCallout1">
            <a:avLst>
              <a:gd name="adj1" fmla="val 102589"/>
              <a:gd name="adj2" fmla="val 271"/>
              <a:gd name="adj3" fmla="val 297361"/>
              <a:gd name="adj4" fmla="val -98134"/>
            </a:avLst>
          </a:prstGeom>
          <a:noFill/>
          <a:ln>
            <a:solidFill>
              <a:srgbClr val="0079B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Der Anker bietet Bodenhaftung </a:t>
            </a:r>
            <a:b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und lässt dennoch Spielraum – ein hoffnungsvolles Symbol</a:t>
            </a:r>
            <a:endParaRPr lang="de-DE" sz="11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Legende mit Linie (1) 9"/>
          <p:cNvSpPr/>
          <p:nvPr/>
        </p:nvSpPr>
        <p:spPr>
          <a:xfrm>
            <a:off x="6195591" y="2780928"/>
            <a:ext cx="2628000" cy="612000"/>
          </a:xfrm>
          <a:prstGeom prst="borderCallout1">
            <a:avLst>
              <a:gd name="adj1" fmla="val 99373"/>
              <a:gd name="adj2" fmla="val 40"/>
              <a:gd name="adj3" fmla="val 239923"/>
              <a:gd name="adj4" fmla="val -85498"/>
            </a:avLst>
          </a:prstGeom>
          <a:noFill/>
          <a:ln>
            <a:solidFill>
              <a:srgbClr val="0079B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Sowohl in Bezug auf die Tätigkeit der Kirchgemeinden als auch in Bezug auf die Lebenswelten der Mitglieder</a:t>
            </a:r>
            <a:endParaRPr lang="de-DE" sz="11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Legende mit Linie (1) 10"/>
          <p:cNvSpPr/>
          <p:nvPr/>
        </p:nvSpPr>
        <p:spPr>
          <a:xfrm>
            <a:off x="6195591" y="3452442"/>
            <a:ext cx="2628000" cy="612000"/>
          </a:xfrm>
          <a:prstGeom prst="borderCallout1">
            <a:avLst>
              <a:gd name="adj1" fmla="val 100161"/>
              <a:gd name="adj2" fmla="val 513"/>
              <a:gd name="adj3" fmla="val 168511"/>
              <a:gd name="adj4" fmla="val -40366"/>
            </a:avLst>
          </a:prstGeom>
          <a:noFill/>
          <a:ln>
            <a:solidFill>
              <a:srgbClr val="0079B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Tradition in Bewegung: </a:t>
            </a:r>
          </a:p>
          <a:p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Die biblische Botschaft im heutigen Kontext</a:t>
            </a:r>
            <a:endParaRPr lang="de-DE" sz="11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Legende mit Linie (1) 11"/>
          <p:cNvSpPr/>
          <p:nvPr/>
        </p:nvSpPr>
        <p:spPr>
          <a:xfrm>
            <a:off x="107504" y="4797184"/>
            <a:ext cx="4536504" cy="288000"/>
          </a:xfrm>
          <a:prstGeom prst="borderCallout1">
            <a:avLst>
              <a:gd name="adj1" fmla="val -1749"/>
              <a:gd name="adj2" fmla="val 22670"/>
              <a:gd name="adj3" fmla="val -43750"/>
              <a:gd name="adj4" fmla="val 29590"/>
            </a:avLst>
          </a:prstGeom>
          <a:noFill/>
          <a:ln>
            <a:solidFill>
              <a:srgbClr val="0079B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Weiterentwickeln – das </a:t>
            </a:r>
            <a:r>
              <a:rPr lang="de-DE" sz="11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heisst</a:t>
            </a:r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auch, Dinge bewusst nicht mehr zu tun</a:t>
            </a:r>
            <a:endParaRPr lang="de-DE" sz="11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Legende mit Linie (1) 12"/>
          <p:cNvSpPr/>
          <p:nvPr/>
        </p:nvSpPr>
        <p:spPr>
          <a:xfrm>
            <a:off x="6195591" y="4581128"/>
            <a:ext cx="2628000" cy="612000"/>
          </a:xfrm>
          <a:prstGeom prst="borderCallout1">
            <a:avLst>
              <a:gd name="adj1" fmla="val 102878"/>
              <a:gd name="adj2" fmla="val 1167"/>
              <a:gd name="adj3" fmla="val 111366"/>
              <a:gd name="adj4" fmla="val -152729"/>
            </a:avLst>
          </a:prstGeom>
          <a:noFill/>
          <a:ln>
            <a:solidFill>
              <a:srgbClr val="0079B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Sowohl in der Zusammenarbeit unter den Kirchgemeinden wie auch in der Beziehung der Mitglieder zur Kirche</a:t>
            </a:r>
            <a:endParaRPr lang="de-DE" sz="11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Legende mit Linie (1) 14"/>
          <p:cNvSpPr/>
          <p:nvPr/>
        </p:nvSpPr>
        <p:spPr>
          <a:xfrm>
            <a:off x="6195591" y="5301208"/>
            <a:ext cx="2652625" cy="792088"/>
          </a:xfrm>
          <a:prstGeom prst="borderCallout1">
            <a:avLst>
              <a:gd name="adj1" fmla="val 2682"/>
              <a:gd name="adj2" fmla="val 221"/>
              <a:gd name="adj3" fmla="val 22938"/>
              <a:gd name="adj4" fmla="val -18816"/>
            </a:avLst>
          </a:prstGeom>
          <a:noFill/>
          <a:ln>
            <a:solidFill>
              <a:srgbClr val="0079B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Identifikation </a:t>
            </a:r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auch auf </a:t>
            </a:r>
            <a:r>
              <a:rPr lang="de-DE" sz="11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Ebene </a:t>
            </a:r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Landeskirche (als Gemeinschaft, nicht als Institution), </a:t>
            </a:r>
            <a:r>
              <a:rPr lang="de-DE" sz="11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nicht nur auf Ebene </a:t>
            </a:r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Kirchgemeinde</a:t>
            </a:r>
            <a:endParaRPr lang="de-DE" sz="11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Legende mit Linie (1) 15"/>
          <p:cNvSpPr/>
          <p:nvPr/>
        </p:nvSpPr>
        <p:spPr>
          <a:xfrm>
            <a:off x="6195591" y="6165352"/>
            <a:ext cx="2652625" cy="432000"/>
          </a:xfrm>
          <a:prstGeom prst="borderCallout1">
            <a:avLst>
              <a:gd name="adj1" fmla="val 89537"/>
              <a:gd name="adj2" fmla="val -1230"/>
              <a:gd name="adj3" fmla="val 10983"/>
              <a:gd name="adj4" fmla="val -170494"/>
            </a:avLst>
          </a:prstGeom>
          <a:noFill/>
          <a:ln>
            <a:solidFill>
              <a:srgbClr val="0079B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Als Kirchgemeinde genauso wie als Individuum</a:t>
            </a:r>
            <a:endParaRPr lang="de-DE" sz="11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3" name="Gruppieren 22"/>
          <p:cNvGrpSpPr>
            <a:grpSpLocks noChangeAspect="1"/>
          </p:cNvGrpSpPr>
          <p:nvPr/>
        </p:nvGrpSpPr>
        <p:grpSpPr>
          <a:xfrm>
            <a:off x="8100392" y="260648"/>
            <a:ext cx="720079" cy="635013"/>
            <a:chOff x="899593" y="2215163"/>
            <a:chExt cx="3744416" cy="3302070"/>
          </a:xfrm>
        </p:grpSpPr>
        <p:sp>
          <p:nvSpPr>
            <p:cNvPr id="24" name="Ellipse 23"/>
            <p:cNvSpPr>
              <a:spLocks noChangeAspect="1"/>
            </p:cNvSpPr>
            <p:nvPr/>
          </p:nvSpPr>
          <p:spPr>
            <a:xfrm>
              <a:off x="1997350" y="2215163"/>
              <a:ext cx="1602807" cy="1692029"/>
            </a:xfrm>
            <a:prstGeom prst="ellipse">
              <a:avLst/>
            </a:prstGeom>
            <a:solidFill>
              <a:srgbClr val="31BC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Ellipse 24"/>
            <p:cNvSpPr/>
            <p:nvPr/>
          </p:nvSpPr>
          <p:spPr>
            <a:xfrm>
              <a:off x="899593" y="3886090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Ellipse 25"/>
            <p:cNvSpPr/>
            <p:nvPr/>
          </p:nvSpPr>
          <p:spPr>
            <a:xfrm>
              <a:off x="2954225" y="3893646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Ellipse 26"/>
            <p:cNvSpPr/>
            <p:nvPr/>
          </p:nvSpPr>
          <p:spPr>
            <a:xfrm>
              <a:off x="1997349" y="3368898"/>
              <a:ext cx="1602807" cy="1623587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787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 smtClean="0"/>
              <a:t>Anregungen für Kirchgemeinden</a:t>
            </a:r>
            <a:br>
              <a:rPr lang="de-CH" sz="2400" b="1" dirty="0" smtClean="0"/>
            </a:br>
            <a:r>
              <a:rPr lang="de-CH" sz="2400" dirty="0" smtClean="0"/>
              <a:t>Fragen und Instrumente für den Wandel</a:t>
            </a:r>
            <a:endParaRPr lang="de-DE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41</a:t>
            </a:fld>
            <a:endParaRPr lang="de-CH"/>
          </a:p>
        </p:txBody>
      </p:sp>
      <p:grpSp>
        <p:nvGrpSpPr>
          <p:cNvPr id="8" name="Gruppieren 7"/>
          <p:cNvGrpSpPr/>
          <p:nvPr/>
        </p:nvGrpSpPr>
        <p:grpSpPr>
          <a:xfrm>
            <a:off x="5220072" y="2276872"/>
            <a:ext cx="3744416" cy="3302070"/>
            <a:chOff x="1763687" y="1844824"/>
            <a:chExt cx="5472609" cy="4680520"/>
          </a:xfrm>
        </p:grpSpPr>
        <p:sp>
          <p:nvSpPr>
            <p:cNvPr id="9" name="Ellipse 8"/>
            <p:cNvSpPr>
              <a:spLocks noChangeAspect="1"/>
            </p:cNvSpPr>
            <p:nvPr/>
          </p:nvSpPr>
          <p:spPr>
            <a:xfrm>
              <a:off x="3368101" y="1844824"/>
              <a:ext cx="2342565" cy="2398367"/>
            </a:xfrm>
            <a:prstGeom prst="ellipse">
              <a:avLst/>
            </a:prstGeom>
            <a:solidFill>
              <a:srgbClr val="31BC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r>
                <a:rPr lang="de-CH" sz="1600" dirty="0" err="1" smtClean="0">
                  <a:solidFill>
                    <a:schemeClr val="bg1"/>
                  </a:solidFill>
                  <a:cs typeface="Arial" panose="020B0604020202020204" pitchFamily="34" charset="0"/>
                </a:rPr>
                <a:t>Inhaltliche</a:t>
              </a:r>
              <a:r>
                <a:rPr lang="de-CH" sz="1600" b="1" dirty="0" err="1" smtClean="0">
                  <a:solidFill>
                    <a:schemeClr val="bg1"/>
                  </a:solidFill>
                  <a:cs typeface="Arial" panose="020B0604020202020204" pitchFamily="34" charset="0"/>
                </a:rPr>
                <a:t>Strategie</a:t>
              </a:r>
              <a:endParaRPr lang="de-CH" sz="16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1763687" y="4213280"/>
              <a:ext cx="2469685" cy="2301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r>
                <a:rPr lang="de-CH" sz="1600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Strukturen</a:t>
              </a:r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4766611" y="4223990"/>
              <a:ext cx="2469685" cy="2301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r>
                <a:rPr lang="de-CH" sz="1600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Kultur</a:t>
              </a:r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3368100" y="3480186"/>
              <a:ext cx="2342565" cy="2301354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CH" b="1" dirty="0" smtClean="0">
                  <a:solidFill>
                    <a:srgbClr val="FFFFFF"/>
                  </a:solidFill>
                  <a:cs typeface="Arial" panose="020B0604020202020204" pitchFamily="34" charset="0"/>
                </a:rPr>
                <a:t>Vision</a:t>
              </a:r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" t="4808" r="6186" b="3690"/>
          <a:stretch>
            <a:fillRect/>
          </a:stretch>
        </p:blipFill>
        <p:spPr>
          <a:xfrm>
            <a:off x="889826" y="2243095"/>
            <a:ext cx="4089046" cy="2914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910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 smtClean="0"/>
              <a:t>Strategie: </a:t>
            </a:r>
            <a:br>
              <a:rPr lang="de-CH" sz="2400" b="1" dirty="0" smtClean="0"/>
            </a:br>
            <a:r>
              <a:rPr lang="de-CH" sz="2400" b="1" dirty="0"/>
              <a:t>W</a:t>
            </a:r>
            <a:r>
              <a:rPr lang="de-CH" sz="2400" b="1" dirty="0" smtClean="0"/>
              <a:t>elchen Schwerpunkte leiten uns?</a:t>
            </a: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00001" y="2240260"/>
            <a:ext cx="4176055" cy="4118380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CH" sz="1600" dirty="0" smtClean="0"/>
              <a:t>Fragen zur Strategieentwicklung</a:t>
            </a:r>
          </a:p>
          <a:p>
            <a:pPr marL="171450" indent="-171450" defTabSz="912509" fontAlgn="auto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CH" sz="1600" b="0" dirty="0"/>
              <a:t>Wie können wir unsere Zukunftsbild der Kirchgemeinde erreichen?</a:t>
            </a:r>
          </a:p>
          <a:p>
            <a:pPr marL="171450" indent="-171450" defTabSz="912509" fontAlgn="auto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CH" sz="1600" b="0" dirty="0" smtClean="0"/>
              <a:t>Wie kommen wir zu geeigneten Schwerpunkten </a:t>
            </a:r>
            <a:r>
              <a:rPr lang="de-CH" sz="1600" b="0" dirty="0"/>
              <a:t>(z. B. Familienkirche, </a:t>
            </a:r>
            <a:r>
              <a:rPr lang="de-CH" sz="1600" b="0" dirty="0" err="1"/>
              <a:t>Taizégottesdienst</a:t>
            </a:r>
            <a:r>
              <a:rPr lang="de-CH" sz="1600" b="0" dirty="0"/>
              <a:t>, Jungendtreff usw. </a:t>
            </a:r>
            <a:r>
              <a:rPr lang="de-CH" sz="1600" b="0" dirty="0" smtClean="0"/>
              <a:t>)? </a:t>
            </a:r>
          </a:p>
          <a:p>
            <a:pPr marL="171450" indent="-171450" defTabSz="912509" fontAlgn="auto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CH" sz="1600" b="0" dirty="0"/>
              <a:t>W</a:t>
            </a:r>
            <a:r>
              <a:rPr lang="de-CH" sz="1600" b="0" dirty="0" smtClean="0"/>
              <a:t>elche Schwerpunkte versprechen uns eine starke Zukunft unserer Kirchgemeinde? </a:t>
            </a:r>
          </a:p>
          <a:p>
            <a:pPr marL="171450" indent="-171450" defTabSz="912509" fontAlgn="auto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CH" sz="1600" b="0" dirty="0" smtClean="0"/>
              <a:t>Wie gelingt es uns, zu fokussieren,  Schwerpunkte festzulegen?</a:t>
            </a:r>
            <a:endParaRPr lang="de-CH" sz="1600" b="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CH" sz="1600" b="0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42</a:t>
            </a:fld>
            <a:endParaRPr lang="de-CH"/>
          </a:p>
        </p:txBody>
      </p:sp>
      <p:grpSp>
        <p:nvGrpSpPr>
          <p:cNvPr id="6" name="Gruppieren 5"/>
          <p:cNvGrpSpPr>
            <a:grpSpLocks noChangeAspect="1"/>
          </p:cNvGrpSpPr>
          <p:nvPr/>
        </p:nvGrpSpPr>
        <p:grpSpPr>
          <a:xfrm>
            <a:off x="8100392" y="260648"/>
            <a:ext cx="720079" cy="635013"/>
            <a:chOff x="899593" y="2215163"/>
            <a:chExt cx="3744416" cy="3302070"/>
          </a:xfrm>
        </p:grpSpPr>
        <p:sp>
          <p:nvSpPr>
            <p:cNvPr id="8" name="Ellipse 7"/>
            <p:cNvSpPr>
              <a:spLocks noChangeAspect="1"/>
            </p:cNvSpPr>
            <p:nvPr/>
          </p:nvSpPr>
          <p:spPr>
            <a:xfrm>
              <a:off x="1997350" y="2215163"/>
              <a:ext cx="1602807" cy="1692029"/>
            </a:xfrm>
            <a:prstGeom prst="ellipse">
              <a:avLst/>
            </a:prstGeom>
            <a:solidFill>
              <a:srgbClr val="31BC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899593" y="3886090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2954225" y="3893646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1997349" y="3368898"/>
              <a:ext cx="1602807" cy="1623587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04864"/>
            <a:ext cx="2967611" cy="1989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29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en 17"/>
          <p:cNvGrpSpPr/>
          <p:nvPr/>
        </p:nvGrpSpPr>
        <p:grpSpPr>
          <a:xfrm>
            <a:off x="5107034" y="1700809"/>
            <a:ext cx="4001470" cy="3960440"/>
            <a:chOff x="4746994" y="2018148"/>
            <a:chExt cx="4176463" cy="4176463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33" y="2708920"/>
              <a:ext cx="2808312" cy="280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ad 19"/>
            <p:cNvSpPr>
              <a:spLocks noChangeAspect="1"/>
            </p:cNvSpPr>
            <p:nvPr/>
          </p:nvSpPr>
          <p:spPr>
            <a:xfrm>
              <a:off x="4746994" y="2018148"/>
              <a:ext cx="4176463" cy="4176463"/>
            </a:xfrm>
            <a:prstGeom prst="donut">
              <a:avLst>
                <a:gd name="adj" fmla="val 1631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/>
              <a:t>Strategie: </a:t>
            </a:r>
            <a:r>
              <a:rPr lang="de-CH" sz="2400" b="1" dirty="0" smtClean="0"/>
              <a:t/>
            </a:r>
            <a:br>
              <a:rPr lang="de-CH" sz="2400" b="1" dirty="0" smtClean="0"/>
            </a:br>
            <a:r>
              <a:rPr lang="de-CH" sz="2400" b="1" dirty="0" smtClean="0"/>
              <a:t>Wie kommen wir zu geeigneten Schwerpunkten?</a:t>
            </a:r>
            <a:endParaRPr lang="de-DE" sz="2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43</a:t>
            </a:fld>
            <a:endParaRPr lang="de-CH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23" name="Inhaltsplatzhalter 2"/>
          <p:cNvSpPr txBox="1">
            <a:spLocks/>
          </p:cNvSpPr>
          <p:nvPr/>
        </p:nvSpPr>
        <p:spPr bwMode="auto">
          <a:xfrm>
            <a:off x="900001" y="2240260"/>
            <a:ext cx="6336295" cy="4118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137" tIns="45067" rIns="90137" bIns="45067" numCol="1" anchor="t" anchorCtr="0" compatLnSpc="1">
            <a:prstTxWarp prst="textNoShape">
              <a:avLst/>
            </a:prstTxWarp>
          </a:bodyPr>
          <a:lstStyle>
            <a:lvl1pPr marL="338007" indent="-338007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lang="de-DE" sz="23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32355" indent="-281675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lang="de-DE" sz="20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26698" indent="-22534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lang="de-DE" sz="18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77377" indent="-225345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lang="de-DE" sz="16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28056" indent="-22534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de-CH" sz="1300" b="1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478733" indent="-22534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29412" indent="-22534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80090" indent="-22534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30768" indent="-22534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1600" dirty="0"/>
              <a:t>Instrumente </a:t>
            </a:r>
            <a:r>
              <a:rPr lang="de-CH" sz="1600" dirty="0" smtClean="0"/>
              <a:t>und Prozesse für </a:t>
            </a:r>
            <a:r>
              <a:rPr lang="de-CH" sz="1600" dirty="0"/>
              <a:t>die </a:t>
            </a:r>
            <a:r>
              <a:rPr lang="de-CH" sz="1600" dirty="0" smtClean="0"/>
              <a:t>Schwerpunktfindung</a:t>
            </a:r>
          </a:p>
          <a:p>
            <a:pPr marL="0" indent="0">
              <a:buNone/>
            </a:pPr>
            <a:endParaRPr lang="de-CH" sz="900" dirty="0" smtClean="0"/>
          </a:p>
          <a:p>
            <a:pPr marL="180944" indent="-180944"/>
            <a:r>
              <a:rPr lang="de-CH" sz="1600" b="0" dirty="0" smtClean="0"/>
              <a:t>Wertschätzende Gemeindeentwicklung </a:t>
            </a:r>
            <a:br>
              <a:rPr lang="de-CH" sz="1600" b="0" dirty="0" smtClean="0"/>
            </a:br>
            <a:r>
              <a:rPr lang="de-CH" sz="1300" b="0" dirty="0" smtClean="0"/>
              <a:t>(Teil Discovery „Entdecken der eigenen Stärken und den </a:t>
            </a:r>
            <a:br>
              <a:rPr lang="de-CH" sz="1300" b="0" dirty="0" smtClean="0"/>
            </a:br>
            <a:r>
              <a:rPr lang="de-CH" sz="1300" b="0" dirty="0" smtClean="0"/>
              <a:t>„Sozialraum neu entdecken“)</a:t>
            </a:r>
          </a:p>
          <a:p>
            <a:pPr marL="180944" indent="-180944"/>
            <a:r>
              <a:rPr lang="de-CH" sz="1600" b="0" dirty="0" smtClean="0"/>
              <a:t>Ausgewählte Quellen für eine Sozialraumanalyse: </a:t>
            </a:r>
          </a:p>
          <a:p>
            <a:pPr lvl="1"/>
            <a:r>
              <a:rPr lang="de-CH" sz="1300" b="0" dirty="0" smtClean="0"/>
              <a:t>demografische Daten</a:t>
            </a:r>
          </a:p>
          <a:p>
            <a:pPr lvl="1"/>
            <a:r>
              <a:rPr lang="de-CH" sz="1300" b="0" dirty="0" smtClean="0"/>
              <a:t>regionale Entwicklungsberichte</a:t>
            </a:r>
          </a:p>
          <a:p>
            <a:pPr lvl="1"/>
            <a:r>
              <a:rPr lang="de-CH" sz="1300" b="0" dirty="0" smtClean="0"/>
              <a:t>Sinus-Milieustudien</a:t>
            </a:r>
          </a:p>
          <a:p>
            <a:pPr lvl="1"/>
            <a:r>
              <a:rPr lang="de-CH" sz="1300" b="0" dirty="0" smtClean="0"/>
              <a:t>Vitalitätstest</a:t>
            </a:r>
          </a:p>
          <a:p>
            <a:pPr lvl="1"/>
            <a:r>
              <a:rPr lang="de-CH" sz="1300" b="0" dirty="0" smtClean="0"/>
              <a:t>Beobachtungen durch Gemeindespaziergänge</a:t>
            </a:r>
          </a:p>
          <a:p>
            <a:pPr lvl="1"/>
            <a:r>
              <a:rPr lang="de-CH" sz="1300" b="0" dirty="0" err="1"/>
              <a:t>Stakeholderanalyse</a:t>
            </a:r>
            <a:r>
              <a:rPr lang="de-CH" sz="1300" b="0" dirty="0"/>
              <a:t> und -</a:t>
            </a:r>
            <a:r>
              <a:rPr lang="de-CH" sz="1300" b="0" dirty="0" smtClean="0"/>
              <a:t>management</a:t>
            </a:r>
          </a:p>
          <a:p>
            <a:pPr marL="180944" indent="-180944"/>
            <a:r>
              <a:rPr lang="de-CH" sz="1600" b="0" dirty="0" smtClean="0"/>
              <a:t>Bewertung für eine Schwerpunktwahl</a:t>
            </a:r>
          </a:p>
          <a:p>
            <a:pPr marL="575292" lvl="1" indent="-180944"/>
            <a:r>
              <a:rPr lang="de-CH" sz="1300" b="0" dirty="0" smtClean="0"/>
              <a:t>SOAR Analysen (</a:t>
            </a:r>
            <a:r>
              <a:rPr lang="de-CH" sz="1300" b="0" dirty="0" err="1" smtClean="0"/>
              <a:t>Strengths</a:t>
            </a:r>
            <a:r>
              <a:rPr lang="de-CH" sz="1300" b="0" dirty="0" smtClean="0"/>
              <a:t>, </a:t>
            </a:r>
            <a:r>
              <a:rPr lang="de-CH" sz="1300" b="0" dirty="0" err="1" smtClean="0"/>
              <a:t>Opportunities</a:t>
            </a:r>
            <a:r>
              <a:rPr lang="de-CH" sz="1300" b="0" dirty="0" smtClean="0"/>
              <a:t>, </a:t>
            </a:r>
            <a:r>
              <a:rPr lang="de-CH" sz="1300" b="0" dirty="0" err="1" smtClean="0"/>
              <a:t>Aspirations</a:t>
            </a:r>
            <a:r>
              <a:rPr lang="de-CH" sz="1300" b="0" dirty="0" smtClean="0"/>
              <a:t>, </a:t>
            </a:r>
            <a:br>
              <a:rPr lang="de-CH" sz="1300" b="0" dirty="0" smtClean="0"/>
            </a:br>
            <a:r>
              <a:rPr lang="de-CH" sz="1300" b="0" dirty="0" err="1" smtClean="0"/>
              <a:t>Ressources</a:t>
            </a:r>
            <a:r>
              <a:rPr lang="de-CH" sz="1300" b="0" dirty="0" smtClean="0"/>
              <a:t> / </a:t>
            </a:r>
            <a:r>
              <a:rPr lang="de-CH" sz="1300" b="0" dirty="0" err="1" smtClean="0"/>
              <a:t>Results</a:t>
            </a:r>
            <a:r>
              <a:rPr lang="de-CH" sz="1300" b="0" dirty="0" smtClean="0"/>
              <a:t>)</a:t>
            </a:r>
          </a:p>
          <a:p>
            <a:pPr marL="575292" lvl="1" indent="-180944"/>
            <a:r>
              <a:rPr lang="de-CH" sz="1300" b="0" dirty="0" smtClean="0"/>
              <a:t>Vitalitätskriterien aus der Gemeindeentwicklung</a:t>
            </a:r>
          </a:p>
          <a:p>
            <a:r>
              <a:rPr lang="de-CH" sz="1600" b="0" dirty="0" smtClean="0"/>
              <a:t>Ergebnisdarstellung Golden Circle </a:t>
            </a:r>
            <a:br>
              <a:rPr lang="de-CH" sz="1600" b="0" dirty="0" smtClean="0"/>
            </a:br>
            <a:r>
              <a:rPr lang="de-CH" sz="1300" b="0" dirty="0" smtClean="0"/>
              <a:t>Schritt 2 +3 </a:t>
            </a:r>
            <a:r>
              <a:rPr lang="de-CH" sz="1300" b="0" dirty="0" err="1" smtClean="0"/>
              <a:t>How</a:t>
            </a:r>
            <a:r>
              <a:rPr lang="de-CH" sz="1300" b="0" dirty="0" smtClean="0"/>
              <a:t> (Wie) und </a:t>
            </a:r>
            <a:r>
              <a:rPr lang="de-CH" sz="1300" b="0" dirty="0" err="1" smtClean="0"/>
              <a:t>What</a:t>
            </a:r>
            <a:r>
              <a:rPr lang="de-CH" sz="1300" b="0" dirty="0" smtClean="0"/>
              <a:t> (Was)</a:t>
            </a:r>
          </a:p>
          <a:p>
            <a:pPr marL="575292" lvl="1" indent="-180944"/>
            <a:endParaRPr lang="de-CH" sz="1300" b="0" dirty="0" smtClean="0"/>
          </a:p>
        </p:txBody>
      </p:sp>
      <p:grpSp>
        <p:nvGrpSpPr>
          <p:cNvPr id="24" name="Gruppieren 23"/>
          <p:cNvGrpSpPr>
            <a:grpSpLocks noChangeAspect="1"/>
          </p:cNvGrpSpPr>
          <p:nvPr/>
        </p:nvGrpSpPr>
        <p:grpSpPr>
          <a:xfrm>
            <a:off x="8100392" y="260648"/>
            <a:ext cx="720079" cy="635013"/>
            <a:chOff x="899593" y="2215163"/>
            <a:chExt cx="3744416" cy="3302070"/>
          </a:xfrm>
        </p:grpSpPr>
        <p:sp>
          <p:nvSpPr>
            <p:cNvPr id="25" name="Ellipse 24"/>
            <p:cNvSpPr>
              <a:spLocks noChangeAspect="1"/>
            </p:cNvSpPr>
            <p:nvPr/>
          </p:nvSpPr>
          <p:spPr>
            <a:xfrm>
              <a:off x="1997350" y="2215163"/>
              <a:ext cx="1602807" cy="1692029"/>
            </a:xfrm>
            <a:prstGeom prst="ellipse">
              <a:avLst/>
            </a:prstGeom>
            <a:solidFill>
              <a:srgbClr val="31BC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Ellipse 25"/>
            <p:cNvSpPr/>
            <p:nvPr/>
          </p:nvSpPr>
          <p:spPr>
            <a:xfrm>
              <a:off x="899593" y="3886090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Ellipse 26"/>
            <p:cNvSpPr/>
            <p:nvPr/>
          </p:nvSpPr>
          <p:spPr>
            <a:xfrm>
              <a:off x="2954225" y="3893646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Ellipse 27"/>
            <p:cNvSpPr/>
            <p:nvPr/>
          </p:nvSpPr>
          <p:spPr>
            <a:xfrm>
              <a:off x="1997349" y="3368898"/>
              <a:ext cx="1602807" cy="1623587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761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Untertitel 4"/>
          <p:cNvSpPr txBox="1">
            <a:spLocks/>
          </p:cNvSpPr>
          <p:nvPr/>
        </p:nvSpPr>
        <p:spPr>
          <a:xfrm>
            <a:off x="827584" y="1003781"/>
            <a:ext cx="6710322" cy="625019"/>
          </a:xfrm>
          <a:prstGeom prst="rect">
            <a:avLst/>
          </a:prstGeom>
        </p:spPr>
        <p:txBody>
          <a:bodyPr lIns="79965" tIns="39981" rIns="79965" bIns="39981"/>
          <a:lstStyle>
            <a:lvl1pPr marL="386391" indent="-38639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lang="de-CH" sz="2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837180" indent="-32199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lang="de-CH" sz="23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87969" indent="-25759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lang="de-CH" sz="20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03157" indent="-25759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lang="de-CH" sz="18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318345" indent="-257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de-CH" sz="15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833532" indent="-257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cs typeface="+mn-cs"/>
              </a:defRPr>
            </a:lvl6pPr>
            <a:lvl7pPr marL="3348720" indent="-257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cs typeface="+mn-cs"/>
              </a:defRPr>
            </a:lvl7pPr>
            <a:lvl8pPr marL="3863909" indent="-257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cs typeface="+mn-cs"/>
              </a:defRPr>
            </a:lvl8pPr>
            <a:lvl9pPr marL="4379097" indent="-257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endParaRPr lang="de-CH" sz="2400" dirty="0">
              <a:solidFill>
                <a:srgbClr val="0079BC"/>
              </a:solidFill>
              <a:latin typeface="+mn-lt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2699792" y="2431186"/>
            <a:ext cx="3744416" cy="3302070"/>
            <a:chOff x="1763687" y="1844824"/>
            <a:chExt cx="5472609" cy="4680520"/>
          </a:xfrm>
        </p:grpSpPr>
        <p:sp>
          <p:nvSpPr>
            <p:cNvPr id="3" name="Ellipse 2"/>
            <p:cNvSpPr>
              <a:spLocks noChangeAspect="1"/>
            </p:cNvSpPr>
            <p:nvPr/>
          </p:nvSpPr>
          <p:spPr>
            <a:xfrm>
              <a:off x="3368101" y="1844824"/>
              <a:ext cx="2342565" cy="239836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r>
                <a:rPr lang="de-CH" sz="160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Inhaltliche</a:t>
              </a:r>
              <a:r>
                <a:rPr lang="de-CH" sz="1600" b="1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Strategie</a:t>
              </a:r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1763687" y="4213280"/>
              <a:ext cx="2469685" cy="2301354"/>
            </a:xfrm>
            <a:prstGeom prst="ellipse">
              <a:avLst/>
            </a:prstGeom>
            <a:solidFill>
              <a:srgbClr val="31BC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r>
                <a:rPr lang="de-CH" sz="16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Strukturen</a:t>
              </a:r>
              <a:endParaRPr lang="de-CH" sz="16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Ellipse 17"/>
            <p:cNvSpPr/>
            <p:nvPr/>
          </p:nvSpPr>
          <p:spPr>
            <a:xfrm>
              <a:off x="4766611" y="4223990"/>
              <a:ext cx="2469685" cy="2301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r>
                <a:rPr lang="de-CH" sz="1600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Kultur</a:t>
              </a:r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" name="Ellipse 1"/>
            <p:cNvSpPr/>
            <p:nvPr/>
          </p:nvSpPr>
          <p:spPr>
            <a:xfrm>
              <a:off x="3368100" y="3480186"/>
              <a:ext cx="2342565" cy="2301354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CH" b="1" dirty="0" smtClean="0">
                  <a:solidFill>
                    <a:srgbClr val="FFFFFF"/>
                  </a:solidFill>
                  <a:cs typeface="Arial" panose="020B0604020202020204" pitchFamily="34" charset="0"/>
                </a:rPr>
                <a:t>Vision</a:t>
              </a:r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 err="1" smtClean="0"/>
              <a:t>KirchGemeindePlus</a:t>
            </a:r>
            <a:r>
              <a:rPr lang="de-CH" sz="2400" b="1" dirty="0" smtClean="0"/>
              <a:t>: </a:t>
            </a:r>
            <a:r>
              <a:rPr lang="de-CH" sz="2400" dirty="0" smtClean="0"/>
              <a:t/>
            </a:r>
            <a:br>
              <a:rPr lang="de-CH" sz="2400" dirty="0" smtClean="0"/>
            </a:br>
            <a:r>
              <a:rPr lang="de-CH" sz="2400" dirty="0" smtClean="0"/>
              <a:t>Wandel in Kirchgemeinden </a:t>
            </a:r>
            <a:r>
              <a:rPr lang="de-CH" sz="2400" dirty="0"/>
              <a:t>gestalten</a:t>
            </a:r>
            <a:br>
              <a:rPr lang="de-CH" sz="2400" dirty="0"/>
            </a:b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44</a:t>
            </a:fld>
            <a:endParaRPr lang="de-CH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8464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/>
              <a:t>Struktur: </a:t>
            </a:r>
            <a:r>
              <a:rPr lang="de-CH" sz="2400" b="1" dirty="0" smtClean="0"/>
              <a:t>Wie formieren wir uns?</a:t>
            </a:r>
            <a:endParaRPr lang="de-CH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00001" y="2240260"/>
            <a:ext cx="3744007" cy="3637012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de-CH" sz="1600" dirty="0" smtClean="0"/>
              <a:t>Beispiele</a:t>
            </a:r>
          </a:p>
          <a:p>
            <a:pPr>
              <a:spcAft>
                <a:spcPts val="1200"/>
              </a:spcAft>
            </a:pPr>
            <a:r>
              <a:rPr lang="de-CH" sz="1600" b="0" dirty="0"/>
              <a:t>Neue </a:t>
            </a:r>
            <a:r>
              <a:rPr lang="de-CH" sz="1600" b="0" dirty="0" smtClean="0"/>
              <a:t>Strukturierung der Behördenressorts, -aufgaben, </a:t>
            </a:r>
            <a:br>
              <a:rPr lang="de-CH" sz="1600" b="0" dirty="0" smtClean="0"/>
            </a:br>
            <a:r>
              <a:rPr lang="de-CH" sz="1600" b="0" dirty="0" smtClean="0"/>
              <a:t>-kompetenzen, -verantwortungen</a:t>
            </a:r>
            <a:endParaRPr lang="de-CH" sz="1600" b="0" dirty="0"/>
          </a:p>
          <a:p>
            <a:pPr>
              <a:spcAft>
                <a:spcPts val="1200"/>
              </a:spcAft>
            </a:pPr>
            <a:r>
              <a:rPr lang="de-CH" sz="1600" b="0" dirty="0" smtClean="0"/>
              <a:t>Zusammenarbeit mit anderen Kirchgemeinden in verschiedenen Bereichen</a:t>
            </a:r>
          </a:p>
          <a:p>
            <a:pPr>
              <a:spcAft>
                <a:spcPts val="1200"/>
              </a:spcAft>
            </a:pPr>
            <a:r>
              <a:rPr lang="de-CH" sz="1600" b="0" dirty="0" smtClean="0"/>
              <a:t>Zusammenschlüsse mit anderen Kirchgemeinden </a:t>
            </a:r>
            <a:endParaRPr lang="de-CH" sz="1600" b="0" dirty="0"/>
          </a:p>
          <a:p>
            <a:pPr>
              <a:spcAft>
                <a:spcPts val="3000"/>
              </a:spcAft>
            </a:pPr>
            <a:r>
              <a:rPr lang="de-CH" sz="1600" b="0" dirty="0" smtClean="0"/>
              <a:t>Neue Organisationsmodelle für grössere Kirchgemeinden</a:t>
            </a:r>
            <a:endParaRPr lang="de-CH" sz="1600" b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45</a:t>
            </a:fld>
            <a:endParaRPr lang="de-CH"/>
          </a:p>
        </p:txBody>
      </p:sp>
      <p:grpSp>
        <p:nvGrpSpPr>
          <p:cNvPr id="9" name="Gruppieren 8"/>
          <p:cNvGrpSpPr>
            <a:grpSpLocks noChangeAspect="1"/>
          </p:cNvGrpSpPr>
          <p:nvPr/>
        </p:nvGrpSpPr>
        <p:grpSpPr>
          <a:xfrm>
            <a:off x="8100392" y="260648"/>
            <a:ext cx="720079" cy="635013"/>
            <a:chOff x="899593" y="2215163"/>
            <a:chExt cx="3744416" cy="3302070"/>
          </a:xfrm>
        </p:grpSpPr>
        <p:sp>
          <p:nvSpPr>
            <p:cNvPr id="10" name="Ellipse 9"/>
            <p:cNvSpPr>
              <a:spLocks noChangeAspect="1"/>
            </p:cNvSpPr>
            <p:nvPr/>
          </p:nvSpPr>
          <p:spPr>
            <a:xfrm>
              <a:off x="1997350" y="2215163"/>
              <a:ext cx="1602807" cy="169202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899593" y="3886090"/>
              <a:ext cx="1689784" cy="1623587"/>
            </a:xfrm>
            <a:prstGeom prst="ellipse">
              <a:avLst/>
            </a:prstGeom>
            <a:solidFill>
              <a:srgbClr val="31BC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2954225" y="3893646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Ellipse 12"/>
            <p:cNvSpPr/>
            <p:nvPr/>
          </p:nvSpPr>
          <p:spPr>
            <a:xfrm>
              <a:off x="1997349" y="3368898"/>
              <a:ext cx="1602807" cy="1623587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1266" name="Picture 2" descr="Expo 2010, Shanghai, Struktur, Architekt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76872"/>
            <a:ext cx="4139951" cy="275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36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/>
              <a:t>Struktur: </a:t>
            </a:r>
            <a:r>
              <a:rPr lang="de-CH" sz="2400" b="1" dirty="0" smtClean="0"/>
              <a:t>Wie formieren wir uns?</a:t>
            </a:r>
            <a:br>
              <a:rPr lang="de-CH" sz="2400" b="1" dirty="0" smtClean="0"/>
            </a:br>
            <a:endParaRPr lang="de-CH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de-CH" sz="1600" dirty="0" smtClean="0"/>
              <a:t>Beispiel für neue Strukturierung der Behördenressorts</a:t>
            </a:r>
            <a:endParaRPr lang="de-CH" sz="160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46</a:t>
            </a:fld>
            <a:endParaRPr lang="de-CH"/>
          </a:p>
        </p:txBody>
      </p:sp>
      <p:sp>
        <p:nvSpPr>
          <p:cNvPr id="4" name="Rechteck 3"/>
          <p:cNvSpPr/>
          <p:nvPr/>
        </p:nvSpPr>
        <p:spPr>
          <a:xfrm rot="16200000">
            <a:off x="6415717" y="4033555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 smtClean="0"/>
              <a:t>Quelle. https</a:t>
            </a:r>
            <a:r>
              <a:rPr lang="de-DE" sz="800" dirty="0"/>
              <a:t>://www.zhref.ch/intern/kirchenpflege/allgemeines/downloads/zhref-kp-ressortstruktur-170616-pwi.pdf/@@download/file/zhref-kp-ressortstruktur-170616-pwi.pdf</a:t>
            </a:r>
          </a:p>
        </p:txBody>
      </p:sp>
      <p:grpSp>
        <p:nvGrpSpPr>
          <p:cNvPr id="14" name="Gruppieren 13"/>
          <p:cNvGrpSpPr>
            <a:grpSpLocks noChangeAspect="1"/>
          </p:cNvGrpSpPr>
          <p:nvPr/>
        </p:nvGrpSpPr>
        <p:grpSpPr>
          <a:xfrm>
            <a:off x="8100392" y="260648"/>
            <a:ext cx="720079" cy="635013"/>
            <a:chOff x="899593" y="2215163"/>
            <a:chExt cx="3744416" cy="3302070"/>
          </a:xfrm>
        </p:grpSpPr>
        <p:sp>
          <p:nvSpPr>
            <p:cNvPr id="15" name="Ellipse 14"/>
            <p:cNvSpPr>
              <a:spLocks noChangeAspect="1"/>
            </p:cNvSpPr>
            <p:nvPr/>
          </p:nvSpPr>
          <p:spPr>
            <a:xfrm>
              <a:off x="1997350" y="2215163"/>
              <a:ext cx="1602807" cy="169202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Ellipse 15"/>
            <p:cNvSpPr/>
            <p:nvPr/>
          </p:nvSpPr>
          <p:spPr>
            <a:xfrm>
              <a:off x="899593" y="3886090"/>
              <a:ext cx="1689784" cy="1623587"/>
            </a:xfrm>
            <a:prstGeom prst="ellipse">
              <a:avLst/>
            </a:prstGeom>
            <a:solidFill>
              <a:srgbClr val="31BC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2954225" y="3893646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Ellipse 17"/>
            <p:cNvSpPr/>
            <p:nvPr/>
          </p:nvSpPr>
          <p:spPr>
            <a:xfrm>
              <a:off x="1997349" y="3368898"/>
              <a:ext cx="1602807" cy="1623587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2329188" y="2780928"/>
            <a:ext cx="6131244" cy="3600400"/>
            <a:chOff x="2422324" y="2780928"/>
            <a:chExt cx="5832648" cy="3305389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93" t="26505" r="25000" b="6866"/>
            <a:stretch/>
          </p:blipFill>
          <p:spPr bwMode="auto">
            <a:xfrm>
              <a:off x="2422324" y="2780928"/>
              <a:ext cx="5832648" cy="3305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hteck 9"/>
            <p:cNvSpPr/>
            <p:nvPr/>
          </p:nvSpPr>
          <p:spPr>
            <a:xfrm>
              <a:off x="2627784" y="2882824"/>
              <a:ext cx="4248472" cy="3010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eck 18"/>
            <p:cNvSpPr/>
            <p:nvPr/>
          </p:nvSpPr>
          <p:spPr>
            <a:xfrm>
              <a:off x="2627784" y="5798735"/>
              <a:ext cx="4608512" cy="1505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419791" y="2780928"/>
            <a:ext cx="1737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 smtClean="0"/>
              <a:t>Bisherige Ressorts:</a:t>
            </a:r>
            <a:endParaRPr lang="de-DE" sz="1400" dirty="0"/>
          </a:p>
        </p:txBody>
      </p:sp>
      <p:sp>
        <p:nvSpPr>
          <p:cNvPr id="20" name="Textfeld 19"/>
          <p:cNvSpPr txBox="1"/>
          <p:nvPr/>
        </p:nvSpPr>
        <p:spPr>
          <a:xfrm>
            <a:off x="419791" y="4489956"/>
            <a:ext cx="2207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 smtClean="0"/>
              <a:t>Mögliche </a:t>
            </a:r>
            <a:r>
              <a:rPr lang="de-CH" sz="1400" dirty="0" err="1" smtClean="0"/>
              <a:t>Neuauf</a:t>
            </a:r>
            <a:r>
              <a:rPr lang="de-CH" sz="1400" dirty="0" smtClean="0"/>
              <a:t>-</a:t>
            </a:r>
            <a:br>
              <a:rPr lang="de-CH" sz="1400" dirty="0" smtClean="0"/>
            </a:br>
            <a:r>
              <a:rPr lang="de-CH" sz="1400" dirty="0" err="1" smtClean="0"/>
              <a:t>teilung</a:t>
            </a:r>
            <a:r>
              <a:rPr lang="de-CH" sz="1400" dirty="0" smtClean="0"/>
              <a:t> von Ressorts: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69314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/>
              <a:t>Struktur: </a:t>
            </a:r>
            <a:r>
              <a:rPr lang="de-CH" sz="2400" b="1" dirty="0" smtClean="0"/>
              <a:t>Wie formieren wir uns? </a:t>
            </a: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1600" dirty="0" smtClean="0"/>
              <a:t>Beispiel neue Strukturierung der -aufgaben, -kompetenzen, -verantwortungen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47</a:t>
            </a:fld>
            <a:endParaRPr lang="de-CH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8" t="22570" r="30894" b="7599"/>
          <a:stretch/>
        </p:blipFill>
        <p:spPr bwMode="auto">
          <a:xfrm>
            <a:off x="963516" y="2624933"/>
            <a:ext cx="5802182" cy="375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uppieren 17"/>
          <p:cNvGrpSpPr>
            <a:grpSpLocks noChangeAspect="1"/>
          </p:cNvGrpSpPr>
          <p:nvPr/>
        </p:nvGrpSpPr>
        <p:grpSpPr>
          <a:xfrm>
            <a:off x="8100392" y="260648"/>
            <a:ext cx="720079" cy="635013"/>
            <a:chOff x="899593" y="2215163"/>
            <a:chExt cx="3744416" cy="3302070"/>
          </a:xfrm>
        </p:grpSpPr>
        <p:sp>
          <p:nvSpPr>
            <p:cNvPr id="19" name="Ellipse 18"/>
            <p:cNvSpPr>
              <a:spLocks noChangeAspect="1"/>
            </p:cNvSpPr>
            <p:nvPr/>
          </p:nvSpPr>
          <p:spPr>
            <a:xfrm>
              <a:off x="1997350" y="2215163"/>
              <a:ext cx="1602807" cy="169202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Ellipse 19"/>
            <p:cNvSpPr/>
            <p:nvPr/>
          </p:nvSpPr>
          <p:spPr>
            <a:xfrm>
              <a:off x="899593" y="3886090"/>
              <a:ext cx="1689784" cy="1623587"/>
            </a:xfrm>
            <a:prstGeom prst="ellipse">
              <a:avLst/>
            </a:prstGeom>
            <a:solidFill>
              <a:srgbClr val="31BC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Ellipse 20"/>
            <p:cNvSpPr/>
            <p:nvPr/>
          </p:nvSpPr>
          <p:spPr>
            <a:xfrm>
              <a:off x="2954225" y="3893646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Ellipse 21"/>
            <p:cNvSpPr/>
            <p:nvPr/>
          </p:nvSpPr>
          <p:spPr>
            <a:xfrm>
              <a:off x="1997349" y="3368898"/>
              <a:ext cx="1602807" cy="1623587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588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/>
              <a:t>Struktur: </a:t>
            </a:r>
            <a:r>
              <a:rPr lang="de-CH" sz="2400" b="1" dirty="0" smtClean="0"/>
              <a:t>Wie formieren wir uns?</a:t>
            </a:r>
            <a:br>
              <a:rPr lang="de-CH" sz="2400" b="1" dirty="0" smtClean="0"/>
            </a:b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1600" dirty="0"/>
              <a:t>Beispiele </a:t>
            </a:r>
            <a:r>
              <a:rPr lang="de-CH" sz="1600" dirty="0" smtClean="0"/>
              <a:t>Zusammenarbeit und Zusammenschlüsse </a:t>
            </a:r>
            <a:r>
              <a:rPr lang="de-CH" sz="1600" dirty="0"/>
              <a:t>mit anderen </a:t>
            </a:r>
            <a:r>
              <a:rPr lang="de-CH" sz="1600" dirty="0" smtClean="0"/>
              <a:t>Kirchgemeinden (Stand: 18.1.2018) </a:t>
            </a:r>
            <a:endParaRPr lang="de-CH" sz="1600" dirty="0"/>
          </a:p>
          <a:p>
            <a:pPr marL="0" indent="0">
              <a:buNone/>
            </a:pP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48</a:t>
            </a:fld>
            <a:endParaRPr lang="de-CH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5" y="2852936"/>
            <a:ext cx="4348907" cy="317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4445520" y="6237312"/>
            <a:ext cx="3870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/>
              <a:t>Quelle: http://www.kirchgemeindeplus.ch/downloads/dateien-oeffentlich/downloads/zhrefkgzusammenschluesse_zusammenarbeiten_jan2018_2.pdf</a:t>
            </a:r>
            <a:endParaRPr lang="de-DE" sz="8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27984" y="2924944"/>
            <a:ext cx="449447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uppieren 18"/>
          <p:cNvGrpSpPr>
            <a:grpSpLocks noChangeAspect="1"/>
          </p:cNvGrpSpPr>
          <p:nvPr/>
        </p:nvGrpSpPr>
        <p:grpSpPr>
          <a:xfrm>
            <a:off x="8100392" y="260648"/>
            <a:ext cx="720079" cy="635013"/>
            <a:chOff x="899593" y="2215163"/>
            <a:chExt cx="3744416" cy="3302070"/>
          </a:xfrm>
        </p:grpSpPr>
        <p:sp>
          <p:nvSpPr>
            <p:cNvPr id="20" name="Ellipse 19"/>
            <p:cNvSpPr>
              <a:spLocks noChangeAspect="1"/>
            </p:cNvSpPr>
            <p:nvPr/>
          </p:nvSpPr>
          <p:spPr>
            <a:xfrm>
              <a:off x="1997350" y="2215163"/>
              <a:ext cx="1602807" cy="169202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Ellipse 20"/>
            <p:cNvSpPr/>
            <p:nvPr/>
          </p:nvSpPr>
          <p:spPr>
            <a:xfrm>
              <a:off x="899593" y="3886090"/>
              <a:ext cx="1689784" cy="1623587"/>
            </a:xfrm>
            <a:prstGeom prst="ellipse">
              <a:avLst/>
            </a:prstGeom>
            <a:solidFill>
              <a:srgbClr val="31BC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Ellipse 21"/>
            <p:cNvSpPr/>
            <p:nvPr/>
          </p:nvSpPr>
          <p:spPr>
            <a:xfrm>
              <a:off x="2954225" y="3893646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Ellipse 22"/>
            <p:cNvSpPr/>
            <p:nvPr/>
          </p:nvSpPr>
          <p:spPr>
            <a:xfrm>
              <a:off x="1997349" y="3368898"/>
              <a:ext cx="1602807" cy="1623587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577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/>
              <a:t>Struktur: </a:t>
            </a:r>
            <a:r>
              <a:rPr lang="de-CH" sz="2400" b="1" dirty="0" smtClean="0"/>
              <a:t>Wie formieren wir uns?</a:t>
            </a:r>
            <a:br>
              <a:rPr lang="de-CH" sz="2400" b="1" dirty="0" smtClean="0"/>
            </a:b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1600" dirty="0" smtClean="0"/>
              <a:t>Beispiele neue </a:t>
            </a:r>
            <a:r>
              <a:rPr lang="de-CH" sz="1600" dirty="0"/>
              <a:t>Organisationsmodelle für grössere Kirchgemeinden</a:t>
            </a:r>
          </a:p>
          <a:p>
            <a:pPr marL="0" indent="0">
              <a:buNone/>
            </a:pP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49</a:t>
            </a:fld>
            <a:endParaRPr lang="de-CH"/>
          </a:p>
        </p:txBody>
      </p:sp>
      <p:sp>
        <p:nvSpPr>
          <p:cNvPr id="11" name="Rechteck 10"/>
          <p:cNvSpPr/>
          <p:nvPr/>
        </p:nvSpPr>
        <p:spPr>
          <a:xfrm>
            <a:off x="917848" y="6309320"/>
            <a:ext cx="675049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/>
              <a:t>Quelle: http</a:t>
            </a:r>
            <a:r>
              <a:rPr lang="de-DE" sz="800" dirty="0"/>
              <a:t>://www.kirchgemeindeplus.ch/downloads/dateien-oeffentlich/downloads/20171002_Handbuch_Organisationsmodelle.pdf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8527" y="2610715"/>
            <a:ext cx="6453386" cy="348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11913" y="6021288"/>
            <a:ext cx="1552575" cy="51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971600" y="2689175"/>
            <a:ext cx="22322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sz="1400" dirty="0" smtClean="0"/>
              <a:t>Geschäftsleitungsmodell</a:t>
            </a:r>
            <a:endParaRPr lang="de-DE" sz="1400" dirty="0"/>
          </a:p>
        </p:txBody>
      </p:sp>
      <p:grpSp>
        <p:nvGrpSpPr>
          <p:cNvPr id="17" name="Gruppieren 16"/>
          <p:cNvGrpSpPr>
            <a:grpSpLocks noChangeAspect="1"/>
          </p:cNvGrpSpPr>
          <p:nvPr/>
        </p:nvGrpSpPr>
        <p:grpSpPr>
          <a:xfrm>
            <a:off x="8100392" y="260648"/>
            <a:ext cx="720079" cy="635013"/>
            <a:chOff x="899593" y="2215163"/>
            <a:chExt cx="3744416" cy="3302070"/>
          </a:xfrm>
        </p:grpSpPr>
        <p:sp>
          <p:nvSpPr>
            <p:cNvPr id="18" name="Ellipse 17"/>
            <p:cNvSpPr>
              <a:spLocks noChangeAspect="1"/>
            </p:cNvSpPr>
            <p:nvPr/>
          </p:nvSpPr>
          <p:spPr>
            <a:xfrm>
              <a:off x="1997350" y="2215163"/>
              <a:ext cx="1602807" cy="169202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Ellipse 18"/>
            <p:cNvSpPr/>
            <p:nvPr/>
          </p:nvSpPr>
          <p:spPr>
            <a:xfrm>
              <a:off x="899593" y="3886090"/>
              <a:ext cx="1689784" cy="1623587"/>
            </a:xfrm>
            <a:prstGeom prst="ellipse">
              <a:avLst/>
            </a:prstGeom>
            <a:solidFill>
              <a:srgbClr val="31BC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Ellipse 19"/>
            <p:cNvSpPr/>
            <p:nvPr/>
          </p:nvSpPr>
          <p:spPr>
            <a:xfrm>
              <a:off x="2954225" y="3893646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Ellipse 20"/>
            <p:cNvSpPr/>
            <p:nvPr/>
          </p:nvSpPr>
          <p:spPr>
            <a:xfrm>
              <a:off x="1997349" y="3368898"/>
              <a:ext cx="1602807" cy="1623587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49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5148064" y="2240260"/>
            <a:ext cx="3563936" cy="41183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CH" sz="1600" b="0" dirty="0"/>
              <a:t>Das Prognosemodell BP2017 rechnet für den Kanton Zürich mit einer Bevölkerungszahl von rund 1.822 Millionen im Jahr 2040.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sz="1600" b="0" dirty="0"/>
              <a:t>Dies entspricht für den Zeitraum 2016 bis 2040 einem Wachstum von rund 340'000 Personen respektive 23 Prozent.</a:t>
            </a:r>
            <a:endParaRPr lang="de-DE" sz="1600" b="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3379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Ausgangslage: </a:t>
            </a:r>
            <a:r>
              <a:rPr lang="de-DE" sz="2400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Bis 2040 wird der Kanton Zürich um 23 Prozent auf 1.8 Mio. Personen anwachsen</a:t>
            </a:r>
            <a:endParaRPr lang="de-DE" sz="24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5</a:t>
            </a:fld>
            <a:endParaRPr lang="de-CH"/>
          </a:p>
        </p:txBody>
      </p:sp>
      <p:sp>
        <p:nvSpPr>
          <p:cNvPr id="2" name="Rechteck 1"/>
          <p:cNvSpPr/>
          <p:nvPr/>
        </p:nvSpPr>
        <p:spPr>
          <a:xfrm>
            <a:off x="921756" y="5373216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/>
              <a:t>Quelle: https</a:t>
            </a:r>
            <a:r>
              <a:rPr lang="de-DE" sz="800" dirty="0"/>
              <a:t>://statistik.zh.ch/internet/justiz_inneres/statistik/de/daten/daten_bevoelkerung_soziales/bevoelkerungsprognosen/_jcr_content/contentPar/downloadlist/downloaditems/text.spooler.download.1498562949226.pdf/Bevoelkerungsprognosen+ZH+2017+FAQ.pdf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2659888"/>
            <a:ext cx="4248473" cy="264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feld 21"/>
          <p:cNvSpPr txBox="1"/>
          <p:nvPr/>
        </p:nvSpPr>
        <p:spPr>
          <a:xfrm>
            <a:off x="899592" y="2276873"/>
            <a:ext cx="3476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b="1" dirty="0" smtClean="0"/>
              <a:t>Prognose: Wachstumszahlen (absolut)</a:t>
            </a:r>
            <a:endParaRPr lang="de-DE" sz="1400" b="1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7560000" y="180000"/>
            <a:ext cx="1484096" cy="1008112"/>
            <a:chOff x="1918320" y="2276872"/>
            <a:chExt cx="5100414" cy="3646272"/>
          </a:xfrm>
        </p:grpSpPr>
        <p:sp>
          <p:nvSpPr>
            <p:cNvPr id="16" name="Sechseck 15"/>
            <p:cNvSpPr>
              <a:spLocks/>
            </p:cNvSpPr>
            <p:nvPr/>
          </p:nvSpPr>
          <p:spPr>
            <a:xfrm>
              <a:off x="3567100" y="2276872"/>
              <a:ext cx="1800200" cy="1148678"/>
            </a:xfrm>
            <a:prstGeom prst="hexago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7" name="Sechseck 16"/>
            <p:cNvSpPr>
              <a:spLocks/>
            </p:cNvSpPr>
            <p:nvPr/>
          </p:nvSpPr>
          <p:spPr>
            <a:xfrm>
              <a:off x="5218534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8" name="Sechseck 17"/>
            <p:cNvSpPr>
              <a:spLocks/>
            </p:cNvSpPr>
            <p:nvPr/>
          </p:nvSpPr>
          <p:spPr>
            <a:xfrm>
              <a:off x="5218534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0" name="Sechseck 19"/>
            <p:cNvSpPr>
              <a:spLocks/>
            </p:cNvSpPr>
            <p:nvPr/>
          </p:nvSpPr>
          <p:spPr>
            <a:xfrm>
              <a:off x="3567100" y="4774466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3" name="Sechseck 22"/>
            <p:cNvSpPr>
              <a:spLocks/>
            </p:cNvSpPr>
            <p:nvPr/>
          </p:nvSpPr>
          <p:spPr>
            <a:xfrm>
              <a:off x="1918320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4" name="Sechseck 23"/>
            <p:cNvSpPr>
              <a:spLocks/>
            </p:cNvSpPr>
            <p:nvPr/>
          </p:nvSpPr>
          <p:spPr>
            <a:xfrm>
              <a:off x="1918320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904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/>
              <a:t>Struktur: </a:t>
            </a:r>
            <a:r>
              <a:rPr lang="de-CH" sz="2400" b="1" dirty="0" smtClean="0"/>
              <a:t>Wie formieren wir uns?</a:t>
            </a:r>
            <a:br>
              <a:rPr lang="de-CH" sz="2400" b="1" dirty="0" smtClean="0"/>
            </a:b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1600" dirty="0" smtClean="0"/>
              <a:t>Beispiele neue </a:t>
            </a:r>
            <a:r>
              <a:rPr lang="de-CH" sz="1600" dirty="0"/>
              <a:t>Organisationsmodelle für grössere Kirchgemeinden</a:t>
            </a:r>
          </a:p>
          <a:p>
            <a:pPr marL="0" indent="0">
              <a:buNone/>
            </a:pP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50</a:t>
            </a:fld>
            <a:endParaRPr lang="de-CH"/>
          </a:p>
        </p:txBody>
      </p:sp>
      <p:sp>
        <p:nvSpPr>
          <p:cNvPr id="11" name="Rechteck 10"/>
          <p:cNvSpPr/>
          <p:nvPr/>
        </p:nvSpPr>
        <p:spPr>
          <a:xfrm>
            <a:off x="917848" y="6309320"/>
            <a:ext cx="675049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/>
              <a:t>Quelle: http</a:t>
            </a:r>
            <a:r>
              <a:rPr lang="de-DE" sz="800" dirty="0"/>
              <a:t>://www.kirchgemeindeplus.ch/downloads/dateien-oeffentlich/downloads/20171002_Handbuch_Organisationsmodelle.pdf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1600" y="2780928"/>
            <a:ext cx="6120680" cy="355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uppieren 16"/>
          <p:cNvGrpSpPr>
            <a:grpSpLocks noChangeAspect="1"/>
          </p:cNvGrpSpPr>
          <p:nvPr/>
        </p:nvGrpSpPr>
        <p:grpSpPr>
          <a:xfrm>
            <a:off x="8100392" y="260648"/>
            <a:ext cx="720079" cy="635013"/>
            <a:chOff x="899593" y="2215163"/>
            <a:chExt cx="3744416" cy="3302070"/>
          </a:xfrm>
        </p:grpSpPr>
        <p:sp>
          <p:nvSpPr>
            <p:cNvPr id="18" name="Ellipse 17"/>
            <p:cNvSpPr>
              <a:spLocks noChangeAspect="1"/>
            </p:cNvSpPr>
            <p:nvPr/>
          </p:nvSpPr>
          <p:spPr>
            <a:xfrm>
              <a:off x="1997350" y="2215163"/>
              <a:ext cx="1602807" cy="169202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Ellipse 18"/>
            <p:cNvSpPr/>
            <p:nvPr/>
          </p:nvSpPr>
          <p:spPr>
            <a:xfrm>
              <a:off x="899593" y="3886090"/>
              <a:ext cx="1689784" cy="1623587"/>
            </a:xfrm>
            <a:prstGeom prst="ellipse">
              <a:avLst/>
            </a:prstGeom>
            <a:solidFill>
              <a:srgbClr val="31BC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Ellipse 19"/>
            <p:cNvSpPr/>
            <p:nvPr/>
          </p:nvSpPr>
          <p:spPr>
            <a:xfrm>
              <a:off x="2954225" y="3893646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Ellipse 20"/>
            <p:cNvSpPr/>
            <p:nvPr/>
          </p:nvSpPr>
          <p:spPr>
            <a:xfrm>
              <a:off x="1997349" y="3368898"/>
              <a:ext cx="1602807" cy="1623587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11913" y="6021288"/>
            <a:ext cx="1552575" cy="51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feld 22"/>
          <p:cNvSpPr txBox="1"/>
          <p:nvPr/>
        </p:nvSpPr>
        <p:spPr>
          <a:xfrm>
            <a:off x="971600" y="2689175"/>
            <a:ext cx="22322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sz="1400" dirty="0" smtClean="0"/>
              <a:t>Kommissionsmodell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64838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 smtClean="0"/>
              <a:t>Anregungen für Kirchgemeinden</a:t>
            </a:r>
            <a:br>
              <a:rPr lang="de-CH" sz="2400" b="1" dirty="0" smtClean="0"/>
            </a:br>
            <a:r>
              <a:rPr lang="de-CH" sz="2400" dirty="0" smtClean="0"/>
              <a:t>Fragen und Instrumente für den Wandel</a:t>
            </a:r>
            <a:endParaRPr lang="de-DE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51</a:t>
            </a:fld>
            <a:endParaRPr lang="de-CH"/>
          </a:p>
        </p:txBody>
      </p:sp>
      <p:grpSp>
        <p:nvGrpSpPr>
          <p:cNvPr id="8" name="Gruppieren 7"/>
          <p:cNvGrpSpPr/>
          <p:nvPr/>
        </p:nvGrpSpPr>
        <p:grpSpPr>
          <a:xfrm>
            <a:off x="5220072" y="2276872"/>
            <a:ext cx="3744416" cy="3302070"/>
            <a:chOff x="1763687" y="1844824"/>
            <a:chExt cx="5472609" cy="4680520"/>
          </a:xfrm>
        </p:grpSpPr>
        <p:sp>
          <p:nvSpPr>
            <p:cNvPr id="9" name="Ellipse 8"/>
            <p:cNvSpPr>
              <a:spLocks noChangeAspect="1"/>
            </p:cNvSpPr>
            <p:nvPr/>
          </p:nvSpPr>
          <p:spPr>
            <a:xfrm>
              <a:off x="3368101" y="1844824"/>
              <a:ext cx="2342565" cy="239836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r>
                <a:rPr lang="de-CH" sz="1600" dirty="0" err="1" smtClean="0">
                  <a:solidFill>
                    <a:schemeClr val="tx1"/>
                  </a:solidFill>
                  <a:cs typeface="Arial" panose="020B0604020202020204" pitchFamily="34" charset="0"/>
                </a:rPr>
                <a:t>Inhaltliche</a:t>
              </a:r>
              <a:r>
                <a:rPr lang="de-CH" sz="1600" b="1" dirty="0" err="1" smtClean="0">
                  <a:solidFill>
                    <a:schemeClr val="tx1"/>
                  </a:solidFill>
                  <a:cs typeface="Arial" panose="020B0604020202020204" pitchFamily="34" charset="0"/>
                </a:rPr>
                <a:t>Strategie</a:t>
              </a:r>
              <a:endParaRPr lang="de-CH" sz="1600" b="1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1763687" y="4213280"/>
              <a:ext cx="2469685" cy="2301354"/>
            </a:xfrm>
            <a:prstGeom prst="ellipse">
              <a:avLst/>
            </a:prstGeom>
            <a:solidFill>
              <a:srgbClr val="31BC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r>
                <a:rPr lang="de-CH" sz="16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Strukturen</a:t>
              </a:r>
              <a:endParaRPr lang="de-CH" sz="16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4766611" y="4223990"/>
              <a:ext cx="2469685" cy="2301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r>
                <a:rPr lang="de-CH" sz="1600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Kultur</a:t>
              </a:r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3368100" y="3480186"/>
              <a:ext cx="2342565" cy="2301354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CH" b="1" dirty="0" smtClean="0">
                  <a:solidFill>
                    <a:srgbClr val="FFFFFF"/>
                  </a:solidFill>
                  <a:cs typeface="Arial" panose="020B0604020202020204" pitchFamily="34" charset="0"/>
                </a:rPr>
                <a:t>Vision</a:t>
              </a:r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" t="4808" r="6186" b="3690"/>
          <a:stretch>
            <a:fillRect/>
          </a:stretch>
        </p:blipFill>
        <p:spPr>
          <a:xfrm>
            <a:off x="889826" y="2243095"/>
            <a:ext cx="4089046" cy="2914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997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 smtClean="0"/>
              <a:t>Struktur: Wie formieren wir uns?</a:t>
            </a:r>
            <a:br>
              <a:rPr lang="de-CH" sz="2400" b="1" dirty="0" smtClean="0"/>
            </a:br>
            <a:endParaRPr lang="de-CH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00001" y="2240260"/>
            <a:ext cx="4176055" cy="4118380"/>
          </a:xfrm>
        </p:spPr>
        <p:txBody>
          <a:bodyPr/>
          <a:lstStyle/>
          <a:p>
            <a:pPr marL="0" indent="0" defTabSz="912509" fontAlgn="auto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de-CH" sz="1600" dirty="0"/>
              <a:t>Fragen zur </a:t>
            </a:r>
            <a:r>
              <a:rPr lang="de-CH" sz="1600" dirty="0" smtClean="0"/>
              <a:t>Strukturgestaltung</a:t>
            </a:r>
            <a:endParaRPr lang="de-CH" sz="1600" b="0" dirty="0" smtClean="0"/>
          </a:p>
          <a:p>
            <a:pPr marL="171450" indent="-171450" defTabSz="912509" fontAlgn="auto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CH" sz="1600" b="0" dirty="0" smtClean="0"/>
              <a:t>Mit welcher Struktur können wir unsere Vision und strategischen Schwerpunkte am besten erreichen? </a:t>
            </a:r>
          </a:p>
          <a:p>
            <a:pPr marL="171450" indent="-171450" defTabSz="912509" fontAlgn="auto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CH" sz="1600" b="0" dirty="0" smtClean="0"/>
              <a:t>Wie </a:t>
            </a:r>
            <a:r>
              <a:rPr lang="de-CH" sz="1600" b="0" dirty="0"/>
              <a:t>brechen wir konkret unsere Vision und strategischen Schwerpunkte </a:t>
            </a:r>
            <a:r>
              <a:rPr lang="de-CH" sz="1600" b="0" dirty="0" smtClean="0"/>
              <a:t>auf die Ebene der Ressorts und Personaleinsatz </a:t>
            </a:r>
            <a:r>
              <a:rPr lang="de-CH" sz="1600" b="0" dirty="0"/>
              <a:t>runter? </a:t>
            </a:r>
            <a:endParaRPr lang="de-CH" sz="1600" b="0" dirty="0" smtClean="0"/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1600" b="0" dirty="0" smtClean="0"/>
              <a:t>Wie gestalten wir Führung und Leitung in unserer Gemeinde?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1600" b="0" dirty="0"/>
              <a:t>Wie sind Aufgaben-Kompetenzen-Verantwortung innerhalb der Kirchgemeinde geklärt?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CH" sz="1600" b="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CH" sz="1600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52</a:t>
            </a:fld>
            <a:endParaRPr lang="de-CH"/>
          </a:p>
        </p:txBody>
      </p:sp>
      <p:grpSp>
        <p:nvGrpSpPr>
          <p:cNvPr id="7" name="Gruppieren 6"/>
          <p:cNvGrpSpPr>
            <a:grpSpLocks noChangeAspect="1"/>
          </p:cNvGrpSpPr>
          <p:nvPr/>
        </p:nvGrpSpPr>
        <p:grpSpPr>
          <a:xfrm>
            <a:off x="8100392" y="260648"/>
            <a:ext cx="720079" cy="635013"/>
            <a:chOff x="899593" y="2215163"/>
            <a:chExt cx="3744416" cy="3302070"/>
          </a:xfrm>
        </p:grpSpPr>
        <p:sp>
          <p:nvSpPr>
            <p:cNvPr id="8" name="Ellipse 7"/>
            <p:cNvSpPr>
              <a:spLocks noChangeAspect="1"/>
            </p:cNvSpPr>
            <p:nvPr/>
          </p:nvSpPr>
          <p:spPr>
            <a:xfrm>
              <a:off x="1997350" y="2215163"/>
              <a:ext cx="1602807" cy="169202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899593" y="3886090"/>
              <a:ext cx="1689784" cy="1623587"/>
            </a:xfrm>
            <a:prstGeom prst="ellipse">
              <a:avLst/>
            </a:prstGeom>
            <a:solidFill>
              <a:srgbClr val="31BC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2954225" y="3893646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1997349" y="3368898"/>
              <a:ext cx="1602807" cy="1623587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51332"/>
            <a:ext cx="3672408" cy="2450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98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/>
              <a:t>Struktur: </a:t>
            </a:r>
            <a:r>
              <a:rPr lang="de-CH" sz="2400" b="1" dirty="0" smtClean="0"/>
              <a:t>Wie formieren wir uns?</a:t>
            </a:r>
            <a:endParaRPr lang="de-CH" sz="2400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53</a:t>
            </a:fld>
            <a:endParaRPr lang="de-CH"/>
          </a:p>
        </p:txBody>
      </p:sp>
      <p:grpSp>
        <p:nvGrpSpPr>
          <p:cNvPr id="13" name="Gruppieren 12"/>
          <p:cNvGrpSpPr/>
          <p:nvPr/>
        </p:nvGrpSpPr>
        <p:grpSpPr>
          <a:xfrm>
            <a:off x="4819002" y="1700809"/>
            <a:ext cx="4001470" cy="3960440"/>
            <a:chOff x="4746994" y="2018148"/>
            <a:chExt cx="4176463" cy="4176463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33" y="2708920"/>
              <a:ext cx="2808312" cy="280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ad 14"/>
            <p:cNvSpPr>
              <a:spLocks noChangeAspect="1"/>
            </p:cNvSpPr>
            <p:nvPr/>
          </p:nvSpPr>
          <p:spPr>
            <a:xfrm>
              <a:off x="4746994" y="2018148"/>
              <a:ext cx="4176463" cy="4176463"/>
            </a:xfrm>
            <a:prstGeom prst="donut">
              <a:avLst>
                <a:gd name="adj" fmla="val 1631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00001" y="2240260"/>
            <a:ext cx="4608103" cy="4118380"/>
          </a:xfrm>
        </p:spPr>
        <p:txBody>
          <a:bodyPr/>
          <a:lstStyle/>
          <a:p>
            <a:pPr marL="0" indent="0">
              <a:buNone/>
            </a:pPr>
            <a:r>
              <a:rPr lang="de-CH" sz="1600" dirty="0" smtClean="0"/>
              <a:t>Instrumente für die Strukturgestaltung</a:t>
            </a:r>
          </a:p>
          <a:p>
            <a:pPr marL="180944" indent="-180944"/>
            <a:r>
              <a:rPr lang="de-CH" sz="1600" b="0" dirty="0" smtClean="0"/>
              <a:t>Leitfaden der Organisationsmodelle für grössere Kirchgemeinden</a:t>
            </a:r>
          </a:p>
          <a:p>
            <a:pPr marL="180944" indent="-180944"/>
            <a:r>
              <a:rPr lang="de-CH" sz="1600" b="0" dirty="0" smtClean="0"/>
              <a:t>Leitfaden für die Neustrukturierung der Ressorts in den Behörden</a:t>
            </a:r>
          </a:p>
          <a:p>
            <a:pPr marL="180944" indent="-180944"/>
            <a:r>
              <a:rPr lang="de-CH" sz="1600" b="0" dirty="0" smtClean="0"/>
              <a:t>Leitfaden für die neuen Aufgaben der Ressorts in den Behörden</a:t>
            </a:r>
          </a:p>
          <a:p>
            <a:pPr marL="180944" indent="-180944"/>
            <a:r>
              <a:rPr lang="de-CH" sz="1600" b="0" dirty="0" smtClean="0"/>
              <a:t>Entscheidungsdiagramm zur Klärung der Aufgaben-Kompetenzen-Verantwortung</a:t>
            </a:r>
          </a:p>
          <a:p>
            <a:pPr marL="180944" indent="-180944"/>
            <a:r>
              <a:rPr lang="de-CH" sz="1600" b="0" dirty="0" smtClean="0"/>
              <a:t>Leitfaden zur strategischen Personalplanung zum gezielten Einsatz von Personalressourcen</a:t>
            </a:r>
          </a:p>
          <a:p>
            <a:pPr marL="180944" indent="-180944"/>
            <a:r>
              <a:rPr lang="de-CH" sz="1600" b="0" dirty="0" smtClean="0"/>
              <a:t>Stellen- und Funktionsbeschreibungen </a:t>
            </a:r>
          </a:p>
          <a:p>
            <a:pPr marL="180944" indent="-180944"/>
            <a:r>
              <a:rPr lang="de-CH" sz="1600" b="0" dirty="0" smtClean="0"/>
              <a:t>Leitfaden für eine verbindliche  Zusammenarbeit</a:t>
            </a:r>
            <a:endParaRPr lang="de-CH" sz="1600" b="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de-CH" sz="1600" b="0" dirty="0"/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CH" sz="1600" b="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CH" sz="1600" dirty="0"/>
          </a:p>
        </p:txBody>
      </p:sp>
      <p:grpSp>
        <p:nvGrpSpPr>
          <p:cNvPr id="17" name="Gruppieren 16"/>
          <p:cNvGrpSpPr>
            <a:grpSpLocks noChangeAspect="1"/>
          </p:cNvGrpSpPr>
          <p:nvPr/>
        </p:nvGrpSpPr>
        <p:grpSpPr>
          <a:xfrm>
            <a:off x="8100392" y="260648"/>
            <a:ext cx="720079" cy="635013"/>
            <a:chOff x="899593" y="2215163"/>
            <a:chExt cx="3744416" cy="3302070"/>
          </a:xfrm>
        </p:grpSpPr>
        <p:sp>
          <p:nvSpPr>
            <p:cNvPr id="18" name="Ellipse 17"/>
            <p:cNvSpPr>
              <a:spLocks noChangeAspect="1"/>
            </p:cNvSpPr>
            <p:nvPr/>
          </p:nvSpPr>
          <p:spPr>
            <a:xfrm>
              <a:off x="1997350" y="2215163"/>
              <a:ext cx="1602807" cy="169202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Ellipse 18"/>
            <p:cNvSpPr/>
            <p:nvPr/>
          </p:nvSpPr>
          <p:spPr>
            <a:xfrm>
              <a:off x="899593" y="3886090"/>
              <a:ext cx="1689784" cy="1623587"/>
            </a:xfrm>
            <a:prstGeom prst="ellipse">
              <a:avLst/>
            </a:prstGeom>
            <a:solidFill>
              <a:srgbClr val="31BC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Ellipse 19"/>
            <p:cNvSpPr/>
            <p:nvPr/>
          </p:nvSpPr>
          <p:spPr>
            <a:xfrm>
              <a:off x="2954225" y="3893646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Ellipse 20"/>
            <p:cNvSpPr/>
            <p:nvPr/>
          </p:nvSpPr>
          <p:spPr>
            <a:xfrm>
              <a:off x="1997349" y="3368898"/>
              <a:ext cx="1602807" cy="1623587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59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Untertitel 4"/>
          <p:cNvSpPr txBox="1">
            <a:spLocks/>
          </p:cNvSpPr>
          <p:nvPr/>
        </p:nvSpPr>
        <p:spPr>
          <a:xfrm>
            <a:off x="827584" y="1003781"/>
            <a:ext cx="6710322" cy="625019"/>
          </a:xfrm>
          <a:prstGeom prst="rect">
            <a:avLst/>
          </a:prstGeom>
        </p:spPr>
        <p:txBody>
          <a:bodyPr lIns="79965" tIns="39981" rIns="79965" bIns="39981"/>
          <a:lstStyle>
            <a:lvl1pPr marL="386391" indent="-38639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lang="de-CH" sz="2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837180" indent="-32199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lang="de-CH" sz="23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87969" indent="-25759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lang="de-CH" sz="20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03157" indent="-25759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lang="de-CH" sz="18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318345" indent="-257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de-CH" sz="15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833532" indent="-257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cs typeface="+mn-cs"/>
              </a:defRPr>
            </a:lvl6pPr>
            <a:lvl7pPr marL="3348720" indent="-257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cs typeface="+mn-cs"/>
              </a:defRPr>
            </a:lvl7pPr>
            <a:lvl8pPr marL="3863909" indent="-257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cs typeface="+mn-cs"/>
              </a:defRPr>
            </a:lvl8pPr>
            <a:lvl9pPr marL="4379097" indent="-257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endParaRPr lang="de-CH" sz="2400" dirty="0">
              <a:solidFill>
                <a:srgbClr val="0079BC"/>
              </a:solidFill>
              <a:latin typeface="+mn-lt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2699792" y="2431186"/>
            <a:ext cx="3744416" cy="3302070"/>
            <a:chOff x="1763687" y="1844824"/>
            <a:chExt cx="5472609" cy="4680520"/>
          </a:xfrm>
        </p:grpSpPr>
        <p:sp>
          <p:nvSpPr>
            <p:cNvPr id="3" name="Ellipse 2"/>
            <p:cNvSpPr>
              <a:spLocks noChangeAspect="1"/>
            </p:cNvSpPr>
            <p:nvPr/>
          </p:nvSpPr>
          <p:spPr>
            <a:xfrm>
              <a:off x="3368101" y="1844824"/>
              <a:ext cx="2342565" cy="239836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r>
                <a:rPr lang="de-CH" sz="160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Inhaltliche</a:t>
              </a:r>
              <a:r>
                <a:rPr lang="de-CH" sz="1600" b="1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Strategie</a:t>
              </a:r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1763687" y="4213280"/>
              <a:ext cx="2469685" cy="2301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r>
                <a:rPr lang="de-CH" sz="1600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Strukturen</a:t>
              </a:r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Ellipse 17"/>
            <p:cNvSpPr/>
            <p:nvPr/>
          </p:nvSpPr>
          <p:spPr>
            <a:xfrm>
              <a:off x="4766611" y="4223990"/>
              <a:ext cx="2469685" cy="2301354"/>
            </a:xfrm>
            <a:prstGeom prst="ellipse">
              <a:avLst/>
            </a:prstGeom>
            <a:solidFill>
              <a:srgbClr val="31BC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r>
                <a:rPr lang="de-CH" sz="16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Kultur</a:t>
              </a:r>
              <a:endParaRPr lang="de-CH" sz="16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" name="Ellipse 1"/>
            <p:cNvSpPr/>
            <p:nvPr/>
          </p:nvSpPr>
          <p:spPr>
            <a:xfrm>
              <a:off x="3368100" y="3480186"/>
              <a:ext cx="2342565" cy="2301354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CH" b="1" dirty="0" smtClean="0">
                  <a:solidFill>
                    <a:srgbClr val="FFFFFF"/>
                  </a:solidFill>
                  <a:cs typeface="Arial" panose="020B0604020202020204" pitchFamily="34" charset="0"/>
                </a:rPr>
                <a:t>Vision</a:t>
              </a:r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 err="1" smtClean="0"/>
              <a:t>KirchGemeindePlus</a:t>
            </a:r>
            <a:r>
              <a:rPr lang="de-CH" sz="2400" b="1" dirty="0" smtClean="0"/>
              <a:t>: </a:t>
            </a:r>
            <a:r>
              <a:rPr lang="de-CH" sz="2400" dirty="0" smtClean="0"/>
              <a:t/>
            </a:r>
            <a:br>
              <a:rPr lang="de-CH" sz="2400" dirty="0" smtClean="0"/>
            </a:br>
            <a:r>
              <a:rPr lang="de-CH" sz="2400" dirty="0" smtClean="0"/>
              <a:t>Wandel in Kirchgemeinden </a:t>
            </a:r>
            <a:r>
              <a:rPr lang="de-CH" sz="2400" dirty="0"/>
              <a:t>gestalten</a:t>
            </a:r>
            <a:br>
              <a:rPr lang="de-CH" sz="2400" dirty="0"/>
            </a:b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54</a:t>
            </a:fld>
            <a:endParaRPr lang="de-CH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8501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 smtClean="0"/>
              <a:t>Kultur: Welches Miteinander wählen wir? </a:t>
            </a:r>
            <a:endParaRPr lang="de-DE" sz="2400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55</a:t>
            </a:fld>
            <a:endParaRPr lang="de-CH" dirty="0"/>
          </a:p>
        </p:txBody>
      </p:sp>
      <p:grpSp>
        <p:nvGrpSpPr>
          <p:cNvPr id="20" name="Gruppieren 19"/>
          <p:cNvGrpSpPr>
            <a:grpSpLocks noChangeAspect="1"/>
          </p:cNvGrpSpPr>
          <p:nvPr/>
        </p:nvGrpSpPr>
        <p:grpSpPr>
          <a:xfrm>
            <a:off x="8100392" y="260648"/>
            <a:ext cx="720079" cy="635013"/>
            <a:chOff x="899593" y="2215163"/>
            <a:chExt cx="3744416" cy="3302070"/>
          </a:xfrm>
        </p:grpSpPr>
        <p:sp>
          <p:nvSpPr>
            <p:cNvPr id="21" name="Ellipse 20"/>
            <p:cNvSpPr>
              <a:spLocks noChangeAspect="1"/>
            </p:cNvSpPr>
            <p:nvPr/>
          </p:nvSpPr>
          <p:spPr>
            <a:xfrm>
              <a:off x="1997350" y="2215163"/>
              <a:ext cx="1602807" cy="169202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Ellipse 21"/>
            <p:cNvSpPr/>
            <p:nvPr/>
          </p:nvSpPr>
          <p:spPr>
            <a:xfrm>
              <a:off x="899593" y="3886090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Ellipse 22"/>
            <p:cNvSpPr/>
            <p:nvPr/>
          </p:nvSpPr>
          <p:spPr>
            <a:xfrm>
              <a:off x="2954225" y="3893646"/>
              <a:ext cx="1689784" cy="1623587"/>
            </a:xfrm>
            <a:prstGeom prst="ellipse">
              <a:avLst/>
            </a:prstGeom>
            <a:solidFill>
              <a:srgbClr val="31BC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Ellipse 23"/>
            <p:cNvSpPr/>
            <p:nvPr/>
          </p:nvSpPr>
          <p:spPr>
            <a:xfrm>
              <a:off x="1997349" y="3368898"/>
              <a:ext cx="1602807" cy="1623587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6" name="Ellipse 25"/>
          <p:cNvSpPr/>
          <p:nvPr/>
        </p:nvSpPr>
        <p:spPr>
          <a:xfrm rot="1426893">
            <a:off x="3169372" y="3799392"/>
            <a:ext cx="4642988" cy="2293904"/>
          </a:xfrm>
          <a:prstGeom prst="ellipse">
            <a:avLst/>
          </a:prstGeom>
          <a:noFill/>
          <a:ln>
            <a:solidFill>
              <a:srgbClr val="31BC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400"/>
          </a:p>
        </p:txBody>
      </p:sp>
      <p:sp>
        <p:nvSpPr>
          <p:cNvPr id="27" name="Textfeld 26"/>
          <p:cNvSpPr txBox="1"/>
          <p:nvPr/>
        </p:nvSpPr>
        <p:spPr>
          <a:xfrm>
            <a:off x="5641725" y="4923745"/>
            <a:ext cx="162409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b="1" dirty="0" smtClean="0"/>
              <a:t>Aspekte</a:t>
            </a:r>
            <a:endParaRPr lang="de-DE" sz="1400" b="1" dirty="0" smtClean="0"/>
          </a:p>
          <a:p>
            <a:r>
              <a:rPr lang="de-DE" sz="1400" dirty="0" smtClean="0"/>
              <a:t>Werte, Haltungen,</a:t>
            </a:r>
          </a:p>
          <a:p>
            <a:r>
              <a:rPr lang="de-DE" sz="1400" dirty="0" smtClean="0"/>
              <a:t>Überzeugungen,</a:t>
            </a:r>
          </a:p>
          <a:p>
            <a:r>
              <a:rPr lang="de-DE" sz="1400" dirty="0" smtClean="0"/>
              <a:t>Umgang mit </a:t>
            </a:r>
            <a:br>
              <a:rPr lang="de-DE" sz="1400" dirty="0" smtClean="0"/>
            </a:br>
            <a:r>
              <a:rPr lang="de-DE" sz="1400" dirty="0" smtClean="0"/>
              <a:t>Unterschieden, ....</a:t>
            </a:r>
            <a:endParaRPr lang="de-DE" sz="1400" dirty="0"/>
          </a:p>
        </p:txBody>
      </p:sp>
      <p:sp>
        <p:nvSpPr>
          <p:cNvPr id="29" name="Ellipse 28"/>
          <p:cNvSpPr/>
          <p:nvPr/>
        </p:nvSpPr>
        <p:spPr>
          <a:xfrm rot="19503799">
            <a:off x="3011281" y="2342912"/>
            <a:ext cx="4752347" cy="2422060"/>
          </a:xfrm>
          <a:prstGeom prst="ellipse">
            <a:avLst/>
          </a:prstGeom>
          <a:noFill/>
          <a:ln>
            <a:solidFill>
              <a:srgbClr val="0079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400"/>
          </a:p>
        </p:txBody>
      </p:sp>
      <p:sp>
        <p:nvSpPr>
          <p:cNvPr id="30" name="Textfeld 29"/>
          <p:cNvSpPr txBox="1"/>
          <p:nvPr/>
        </p:nvSpPr>
        <p:spPr>
          <a:xfrm>
            <a:off x="5574779" y="2109507"/>
            <a:ext cx="182588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/>
              <a:t>Personengruppen</a:t>
            </a:r>
          </a:p>
          <a:p>
            <a:r>
              <a:rPr lang="de-DE" sz="1400" dirty="0" smtClean="0"/>
              <a:t>Gemeindemitglieder,</a:t>
            </a:r>
          </a:p>
          <a:p>
            <a:r>
              <a:rPr lang="de-DE" sz="1400" dirty="0" smtClean="0"/>
              <a:t>Behörden,</a:t>
            </a:r>
          </a:p>
          <a:p>
            <a:r>
              <a:rPr lang="de-DE" sz="1400" dirty="0" err="1" smtClean="0"/>
              <a:t>Pfarrschaft</a:t>
            </a:r>
            <a:r>
              <a:rPr lang="de-DE" sz="1400" dirty="0" smtClean="0"/>
              <a:t>,</a:t>
            </a:r>
          </a:p>
          <a:p>
            <a:r>
              <a:rPr lang="de-DE" sz="1400" dirty="0" smtClean="0"/>
              <a:t>Angestellte, </a:t>
            </a:r>
          </a:p>
          <a:p>
            <a:r>
              <a:rPr lang="de-DE" sz="1400" dirty="0" smtClean="0"/>
              <a:t>Freiwillige</a:t>
            </a:r>
          </a:p>
          <a:p>
            <a:r>
              <a:rPr lang="de-CH" sz="1400" dirty="0" smtClean="0"/>
              <a:t>Teams</a:t>
            </a:r>
            <a:endParaRPr lang="de-DE" sz="1400" dirty="0"/>
          </a:p>
        </p:txBody>
      </p:sp>
      <p:sp>
        <p:nvSpPr>
          <p:cNvPr id="32" name="Ellipse 31"/>
          <p:cNvSpPr/>
          <p:nvPr/>
        </p:nvSpPr>
        <p:spPr>
          <a:xfrm rot="1426893">
            <a:off x="827585" y="2709862"/>
            <a:ext cx="4592542" cy="2314447"/>
          </a:xfrm>
          <a:prstGeom prst="ellipse">
            <a:avLst/>
          </a:prstGeom>
          <a:noFill/>
          <a:ln>
            <a:solidFill>
              <a:srgbClr val="8B45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400"/>
          </a:p>
        </p:txBody>
      </p:sp>
      <p:sp>
        <p:nvSpPr>
          <p:cNvPr id="33" name="Textfeld 32"/>
          <p:cNvSpPr txBox="1"/>
          <p:nvPr/>
        </p:nvSpPr>
        <p:spPr>
          <a:xfrm>
            <a:off x="1331640" y="2564904"/>
            <a:ext cx="230373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Arbeitsbereiche</a:t>
            </a:r>
          </a:p>
          <a:p>
            <a:r>
              <a:rPr lang="de-DE" sz="1400" dirty="0" smtClean="0"/>
              <a:t>Glaubensverständnisse, Feedback-</a:t>
            </a:r>
            <a:r>
              <a:rPr lang="de-DE" sz="1400" dirty="0"/>
              <a:t>, </a:t>
            </a:r>
            <a:r>
              <a:rPr lang="de-DE" sz="1400" dirty="0" smtClean="0"/>
              <a:t>Lern-, Fehler-</a:t>
            </a:r>
            <a:r>
              <a:rPr lang="de-DE" sz="1400" dirty="0"/>
              <a:t>, Streit-, Versöhnungs-, </a:t>
            </a:r>
            <a:r>
              <a:rPr lang="de-DE" sz="1400" dirty="0" smtClean="0"/>
              <a:t>Belohnungskultur</a:t>
            </a:r>
            <a:r>
              <a:rPr lang="de-DE" sz="1400" dirty="0"/>
              <a:t>, </a:t>
            </a:r>
            <a:r>
              <a:rPr lang="de-DE" sz="1400" dirty="0" smtClean="0"/>
              <a:t>Arbeits-, Kooperations-</a:t>
            </a:r>
            <a:r>
              <a:rPr lang="de-DE" sz="1400" dirty="0"/>
              <a:t> </a:t>
            </a:r>
            <a:r>
              <a:rPr lang="de-DE" sz="1400" dirty="0" smtClean="0"/>
              <a:t>und Führungsstile</a:t>
            </a:r>
            <a:endParaRPr lang="de-DE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3275856" y="3935958"/>
            <a:ext cx="1989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b="1" dirty="0" smtClean="0"/>
              <a:t>z. B. drei Kirch-gemeinden zu einer Kirch-gemeinde</a:t>
            </a:r>
            <a:endParaRPr lang="de-CH" sz="1600" b="1" dirty="0"/>
          </a:p>
        </p:txBody>
      </p:sp>
    </p:spTree>
    <p:extLst>
      <p:ext uri="{BB962C8B-B14F-4D97-AF65-F5344CB8AC3E}">
        <p14:creationId xmlns:p14="http://schemas.microsoft.com/office/powerpoint/2010/main" val="97462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56</a:t>
            </a:fld>
            <a:endParaRPr lang="de-CH"/>
          </a:p>
        </p:txBody>
      </p:sp>
      <p:pic>
        <p:nvPicPr>
          <p:cNvPr id="7" name="Picture 4" descr="eisber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56272"/>
            <a:ext cx="6817177" cy="3772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uppieren 15"/>
          <p:cNvGrpSpPr>
            <a:grpSpLocks noChangeAspect="1"/>
          </p:cNvGrpSpPr>
          <p:nvPr/>
        </p:nvGrpSpPr>
        <p:grpSpPr>
          <a:xfrm>
            <a:off x="8100392" y="260648"/>
            <a:ext cx="720079" cy="635013"/>
            <a:chOff x="899593" y="2215163"/>
            <a:chExt cx="3744416" cy="3302070"/>
          </a:xfrm>
        </p:grpSpPr>
        <p:sp>
          <p:nvSpPr>
            <p:cNvPr id="9" name="Ellipse 16"/>
            <p:cNvSpPr>
              <a:spLocks noChangeAspect="1"/>
            </p:cNvSpPr>
            <p:nvPr/>
          </p:nvSpPr>
          <p:spPr>
            <a:xfrm>
              <a:off x="1997350" y="2215163"/>
              <a:ext cx="1602807" cy="169202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Ellipse 17"/>
            <p:cNvSpPr/>
            <p:nvPr/>
          </p:nvSpPr>
          <p:spPr>
            <a:xfrm>
              <a:off x="899593" y="3886090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Ellipse 18"/>
            <p:cNvSpPr/>
            <p:nvPr/>
          </p:nvSpPr>
          <p:spPr>
            <a:xfrm>
              <a:off x="2954225" y="3893646"/>
              <a:ext cx="1689784" cy="1623587"/>
            </a:xfrm>
            <a:prstGeom prst="ellipse">
              <a:avLst/>
            </a:prstGeom>
            <a:solidFill>
              <a:srgbClr val="31BC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Ellipse 19"/>
            <p:cNvSpPr/>
            <p:nvPr/>
          </p:nvSpPr>
          <p:spPr>
            <a:xfrm>
              <a:off x="1997349" y="3368898"/>
              <a:ext cx="1602807" cy="1623587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900001" y="1231644"/>
            <a:ext cx="7812000" cy="936104"/>
          </a:xfrm>
        </p:spPr>
        <p:txBody>
          <a:bodyPr/>
          <a:lstStyle/>
          <a:p>
            <a:r>
              <a:rPr lang="de-CH" sz="2400" b="1" dirty="0" smtClean="0"/>
              <a:t>Kultur: </a:t>
            </a:r>
            <a:r>
              <a:rPr lang="de-CH" sz="2400" dirty="0" smtClean="0"/>
              <a:t>Der Eisberg der unsichtbaren kulturellen Aspekte</a:t>
            </a: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312175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 smtClean="0"/>
              <a:t>Kultur: </a:t>
            </a:r>
            <a:r>
              <a:rPr lang="de-CH" sz="2400" dirty="0" smtClean="0"/>
              <a:t>Wie unterschiedliche Kulturen sich zueinander verhalten können</a:t>
            </a:r>
            <a:endParaRPr lang="de-DE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57</a:t>
            </a:fld>
            <a:endParaRPr lang="de-CH"/>
          </a:p>
        </p:txBody>
      </p:sp>
      <p:pic>
        <p:nvPicPr>
          <p:cNvPr id="12" name="Inhaltsplatzhalter 11" descr="VonExklusionZuInklusi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512" b="-27512"/>
          <a:stretch>
            <a:fillRect/>
          </a:stretch>
        </p:blipFill>
        <p:spPr/>
      </p:pic>
      <p:grpSp>
        <p:nvGrpSpPr>
          <p:cNvPr id="6" name="Gruppieren 5"/>
          <p:cNvGrpSpPr>
            <a:grpSpLocks noChangeAspect="1"/>
          </p:cNvGrpSpPr>
          <p:nvPr/>
        </p:nvGrpSpPr>
        <p:grpSpPr>
          <a:xfrm>
            <a:off x="8100392" y="260648"/>
            <a:ext cx="720079" cy="635013"/>
            <a:chOff x="899593" y="2215163"/>
            <a:chExt cx="3744416" cy="3302070"/>
          </a:xfrm>
        </p:grpSpPr>
        <p:sp>
          <p:nvSpPr>
            <p:cNvPr id="7" name="Ellipse 6"/>
            <p:cNvSpPr>
              <a:spLocks noChangeAspect="1"/>
            </p:cNvSpPr>
            <p:nvPr/>
          </p:nvSpPr>
          <p:spPr>
            <a:xfrm>
              <a:off x="1997350" y="2215163"/>
              <a:ext cx="1602807" cy="169202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Ellipse 7"/>
            <p:cNvSpPr/>
            <p:nvPr/>
          </p:nvSpPr>
          <p:spPr>
            <a:xfrm>
              <a:off x="899593" y="3886090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2954225" y="3893646"/>
              <a:ext cx="1689784" cy="1623587"/>
            </a:xfrm>
            <a:prstGeom prst="ellipse">
              <a:avLst/>
            </a:prstGeom>
            <a:solidFill>
              <a:srgbClr val="31BC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1997349" y="3368898"/>
              <a:ext cx="1602807" cy="1623587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9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dirty="0" smtClean="0"/>
              <a:t>Kultur: </a:t>
            </a:r>
            <a:r>
              <a:rPr lang="de-DE" sz="2400" dirty="0" smtClean="0"/>
              <a:t>Die Phasen der Veränderungen</a:t>
            </a:r>
            <a:endParaRPr lang="de-DE" sz="240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58</a:t>
            </a:fld>
            <a:endParaRPr lang="de-CH"/>
          </a:p>
        </p:txBody>
      </p:sp>
      <p:grpSp>
        <p:nvGrpSpPr>
          <p:cNvPr id="9" name="Gruppierung 8"/>
          <p:cNvGrpSpPr/>
          <p:nvPr/>
        </p:nvGrpSpPr>
        <p:grpSpPr>
          <a:xfrm>
            <a:off x="971601" y="2348880"/>
            <a:ext cx="7450392" cy="4206102"/>
            <a:chOff x="395288" y="1936750"/>
            <a:chExt cx="8326470" cy="4621228"/>
          </a:xfrm>
        </p:grpSpPr>
        <p:sp>
          <p:nvSpPr>
            <p:cNvPr id="10" name="Text Box 2"/>
            <p:cNvSpPr txBox="1">
              <a:spLocks noChangeArrowheads="1"/>
            </p:cNvSpPr>
            <p:nvPr/>
          </p:nvSpPr>
          <p:spPr bwMode="auto">
            <a:xfrm>
              <a:off x="7483475" y="1949450"/>
              <a:ext cx="1238283" cy="338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9pPr>
            </a:lstStyle>
            <a:p>
              <a:r>
                <a:rPr lang="de-DE" sz="1400" b="1">
                  <a:solidFill>
                    <a:srgbClr val="5F5F5F"/>
                  </a:solidFill>
                  <a:latin typeface="+mn-lt"/>
                </a:rPr>
                <a:t>Integration</a:t>
              </a:r>
              <a:endParaRPr lang="de-DE" sz="1400">
                <a:solidFill>
                  <a:srgbClr val="5F5F5F"/>
                </a:solidFill>
                <a:latin typeface="+mn-lt"/>
              </a:endParaRPr>
            </a:p>
          </p:txBody>
        </p:sp>
        <p:sp>
          <p:nvSpPr>
            <p:cNvPr id="11" name="Line 3"/>
            <p:cNvSpPr>
              <a:spLocks noChangeShapeType="1"/>
            </p:cNvSpPr>
            <p:nvPr/>
          </p:nvSpPr>
          <p:spPr bwMode="auto">
            <a:xfrm>
              <a:off x="2681288" y="3476625"/>
              <a:ext cx="1143000" cy="652463"/>
            </a:xfrm>
            <a:prstGeom prst="line">
              <a:avLst/>
            </a:prstGeom>
            <a:noFill/>
            <a:ln w="28575">
              <a:solidFill>
                <a:srgbClr val="4D4D4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 sz="1400"/>
            </a:p>
          </p:txBody>
        </p:sp>
        <p:sp>
          <p:nvSpPr>
            <p:cNvPr id="12" name="Line 4"/>
            <p:cNvSpPr>
              <a:spLocks noChangeShapeType="1"/>
            </p:cNvSpPr>
            <p:nvPr/>
          </p:nvSpPr>
          <p:spPr bwMode="auto">
            <a:xfrm>
              <a:off x="5500688" y="3452813"/>
              <a:ext cx="660400" cy="1143000"/>
            </a:xfrm>
            <a:prstGeom prst="line">
              <a:avLst/>
            </a:prstGeom>
            <a:noFill/>
            <a:ln w="28575">
              <a:solidFill>
                <a:srgbClr val="4D4D4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 sz="1400"/>
            </a:p>
          </p:txBody>
        </p:sp>
        <p:sp>
          <p:nvSpPr>
            <p:cNvPr id="13" name="Line 5"/>
            <p:cNvSpPr>
              <a:spLocks noChangeShapeType="1"/>
            </p:cNvSpPr>
            <p:nvPr/>
          </p:nvSpPr>
          <p:spPr bwMode="auto">
            <a:xfrm>
              <a:off x="6872288" y="3346450"/>
              <a:ext cx="533400" cy="762000"/>
            </a:xfrm>
            <a:prstGeom prst="line">
              <a:avLst/>
            </a:prstGeom>
            <a:noFill/>
            <a:ln w="28575">
              <a:solidFill>
                <a:srgbClr val="4D4D4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 sz="1400"/>
            </a:p>
          </p:txBody>
        </p:sp>
        <p:sp>
          <p:nvSpPr>
            <p:cNvPr id="14" name="Line 6"/>
            <p:cNvSpPr>
              <a:spLocks noChangeShapeType="1"/>
            </p:cNvSpPr>
            <p:nvPr/>
          </p:nvSpPr>
          <p:spPr bwMode="auto">
            <a:xfrm flipV="1">
              <a:off x="7405688" y="2439988"/>
              <a:ext cx="561975" cy="1692275"/>
            </a:xfrm>
            <a:prstGeom prst="line">
              <a:avLst/>
            </a:prstGeom>
            <a:noFill/>
            <a:ln w="28575">
              <a:solidFill>
                <a:srgbClr val="4D4D4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 sz="1400"/>
            </a:p>
          </p:txBody>
        </p:sp>
        <p:sp>
          <p:nvSpPr>
            <p:cNvPr id="15" name="Line 7"/>
            <p:cNvSpPr>
              <a:spLocks noChangeShapeType="1"/>
            </p:cNvSpPr>
            <p:nvPr/>
          </p:nvSpPr>
          <p:spPr bwMode="auto">
            <a:xfrm>
              <a:off x="407988" y="6400800"/>
              <a:ext cx="7704137" cy="0"/>
            </a:xfrm>
            <a:prstGeom prst="line">
              <a:avLst/>
            </a:prstGeom>
            <a:noFill/>
            <a:ln w="19050">
              <a:solidFill>
                <a:srgbClr val="4D4D4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 sz="1400"/>
            </a:p>
          </p:txBody>
        </p:sp>
        <p:sp>
          <p:nvSpPr>
            <p:cNvPr id="16" name="Line 8"/>
            <p:cNvSpPr>
              <a:spLocks noChangeShapeType="1"/>
            </p:cNvSpPr>
            <p:nvPr/>
          </p:nvSpPr>
          <p:spPr bwMode="auto">
            <a:xfrm flipV="1">
              <a:off x="395288" y="2008188"/>
              <a:ext cx="12700" cy="4364037"/>
            </a:xfrm>
            <a:prstGeom prst="line">
              <a:avLst/>
            </a:prstGeom>
            <a:noFill/>
            <a:ln w="19050">
              <a:solidFill>
                <a:srgbClr val="4D4D4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 sz="1400"/>
            </a:p>
          </p:txBody>
        </p:sp>
        <p:sp>
          <p:nvSpPr>
            <p:cNvPr id="17" name="Text Box 9"/>
            <p:cNvSpPr txBox="1">
              <a:spLocks noChangeArrowheads="1"/>
            </p:cNvSpPr>
            <p:nvPr/>
          </p:nvSpPr>
          <p:spPr bwMode="auto">
            <a:xfrm>
              <a:off x="457200" y="1936750"/>
              <a:ext cx="1972797" cy="574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9pPr>
            </a:lstStyle>
            <a:p>
              <a:r>
                <a:rPr lang="de-DE" sz="1400" b="1">
                  <a:solidFill>
                    <a:srgbClr val="5F5F5F"/>
                  </a:solidFill>
                  <a:latin typeface="+mn-lt"/>
                </a:rPr>
                <a:t>wahrgenommene</a:t>
              </a:r>
              <a:br>
                <a:rPr lang="de-DE" sz="1400" b="1">
                  <a:solidFill>
                    <a:srgbClr val="5F5F5F"/>
                  </a:solidFill>
                  <a:latin typeface="+mn-lt"/>
                </a:rPr>
              </a:br>
              <a:r>
                <a:rPr lang="de-DE" sz="1400" b="1">
                  <a:solidFill>
                    <a:srgbClr val="5F5F5F"/>
                  </a:solidFill>
                  <a:latin typeface="+mn-lt"/>
                </a:rPr>
                <a:t>eigene Kompetenz</a:t>
              </a:r>
              <a:endParaRPr lang="de-DE" sz="1400">
                <a:solidFill>
                  <a:srgbClr val="5F5F5F"/>
                </a:solidFill>
                <a:latin typeface="+mn-lt"/>
              </a:endParaRPr>
            </a:p>
          </p:txBody>
        </p:sp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8043863" y="6219825"/>
              <a:ext cx="561097" cy="338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9pPr>
            </a:lstStyle>
            <a:p>
              <a:r>
                <a:rPr lang="de-DE" sz="1400" b="1">
                  <a:solidFill>
                    <a:srgbClr val="5F5F5F"/>
                  </a:solidFill>
                  <a:latin typeface="+mn-lt"/>
                </a:rPr>
                <a:t>Zeit</a:t>
              </a:r>
            </a:p>
          </p:txBody>
        </p:sp>
        <p:sp>
          <p:nvSpPr>
            <p:cNvPr id="19" name="Line 11"/>
            <p:cNvSpPr>
              <a:spLocks noChangeShapeType="1"/>
            </p:cNvSpPr>
            <p:nvPr/>
          </p:nvSpPr>
          <p:spPr bwMode="auto">
            <a:xfrm>
              <a:off x="395288" y="4110038"/>
              <a:ext cx="1123950" cy="1347787"/>
            </a:xfrm>
            <a:prstGeom prst="line">
              <a:avLst/>
            </a:prstGeom>
            <a:noFill/>
            <a:ln w="28575">
              <a:solidFill>
                <a:srgbClr val="4D4D4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 sz="1400"/>
            </a:p>
          </p:txBody>
        </p:sp>
        <p:sp>
          <p:nvSpPr>
            <p:cNvPr id="20" name="Line 12"/>
            <p:cNvSpPr>
              <a:spLocks noChangeShapeType="1"/>
            </p:cNvSpPr>
            <p:nvPr/>
          </p:nvSpPr>
          <p:spPr bwMode="auto">
            <a:xfrm flipV="1">
              <a:off x="1538288" y="3552825"/>
              <a:ext cx="1112837" cy="1928813"/>
            </a:xfrm>
            <a:prstGeom prst="line">
              <a:avLst/>
            </a:prstGeom>
            <a:noFill/>
            <a:ln w="28575">
              <a:solidFill>
                <a:srgbClr val="4D4D4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 sz="1400"/>
            </a:p>
          </p:txBody>
        </p:sp>
        <p:sp>
          <p:nvSpPr>
            <p:cNvPr id="21" name="Line 13"/>
            <p:cNvSpPr>
              <a:spLocks noChangeShapeType="1"/>
            </p:cNvSpPr>
            <p:nvPr/>
          </p:nvSpPr>
          <p:spPr bwMode="auto">
            <a:xfrm flipV="1">
              <a:off x="4357688" y="3500438"/>
              <a:ext cx="1143000" cy="2590800"/>
            </a:xfrm>
            <a:prstGeom prst="line">
              <a:avLst/>
            </a:prstGeom>
            <a:noFill/>
            <a:ln w="28575">
              <a:solidFill>
                <a:srgbClr val="4D4D4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 sz="1400"/>
            </a:p>
          </p:txBody>
        </p:sp>
        <p:sp>
          <p:nvSpPr>
            <p:cNvPr id="22" name="Line 14"/>
            <p:cNvSpPr>
              <a:spLocks noChangeShapeType="1"/>
            </p:cNvSpPr>
            <p:nvPr/>
          </p:nvSpPr>
          <p:spPr bwMode="auto">
            <a:xfrm flipV="1">
              <a:off x="6156325" y="3248025"/>
              <a:ext cx="792163" cy="1371600"/>
            </a:xfrm>
            <a:prstGeom prst="line">
              <a:avLst/>
            </a:prstGeom>
            <a:noFill/>
            <a:ln w="28575">
              <a:solidFill>
                <a:srgbClr val="4D4D4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 sz="1400"/>
            </a:p>
          </p:txBody>
        </p:sp>
        <p:sp>
          <p:nvSpPr>
            <p:cNvPr id="23" name="Line 15"/>
            <p:cNvSpPr>
              <a:spLocks noChangeShapeType="1"/>
            </p:cNvSpPr>
            <p:nvPr/>
          </p:nvSpPr>
          <p:spPr bwMode="auto">
            <a:xfrm>
              <a:off x="3830638" y="4186238"/>
              <a:ext cx="527050" cy="1905000"/>
            </a:xfrm>
            <a:prstGeom prst="line">
              <a:avLst/>
            </a:prstGeom>
            <a:noFill/>
            <a:ln w="28575">
              <a:solidFill>
                <a:srgbClr val="4D4D4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 sz="1400"/>
            </a:p>
          </p:txBody>
        </p:sp>
        <p:sp>
          <p:nvSpPr>
            <p:cNvPr id="24" name="AutoShape 16"/>
            <p:cNvSpPr>
              <a:spLocks noChangeArrowheads="1"/>
            </p:cNvSpPr>
            <p:nvPr/>
          </p:nvSpPr>
          <p:spPr bwMode="auto">
            <a:xfrm>
              <a:off x="1385888" y="5329238"/>
              <a:ext cx="304800" cy="381000"/>
            </a:xfrm>
            <a:prstGeom prst="irregularSeal1">
              <a:avLst/>
            </a:prstGeom>
            <a:gradFill rotWithShape="0">
              <a:gsLst>
                <a:gs pos="0">
                  <a:srgbClr val="0033CC"/>
                </a:gs>
                <a:gs pos="100000">
                  <a:srgbClr val="89A1E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CH" sz="1400">
                <a:solidFill>
                  <a:srgbClr val="5F5F5F"/>
                </a:solidFill>
              </a:endParaRPr>
            </a:p>
          </p:txBody>
        </p:sp>
        <p:sp>
          <p:nvSpPr>
            <p:cNvPr id="25" name="AutoShape 17"/>
            <p:cNvSpPr>
              <a:spLocks noChangeArrowheads="1"/>
            </p:cNvSpPr>
            <p:nvPr/>
          </p:nvSpPr>
          <p:spPr bwMode="auto">
            <a:xfrm>
              <a:off x="2528888" y="3348038"/>
              <a:ext cx="304800" cy="381000"/>
            </a:xfrm>
            <a:prstGeom prst="irregularSeal1">
              <a:avLst/>
            </a:prstGeom>
            <a:gradFill rotWithShape="0">
              <a:gsLst>
                <a:gs pos="0">
                  <a:srgbClr val="0033CC"/>
                </a:gs>
                <a:gs pos="100000">
                  <a:srgbClr val="89A1E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 sz="1400">
                <a:solidFill>
                  <a:srgbClr val="5F5F5F"/>
                </a:solidFill>
              </a:endParaRPr>
            </a:p>
          </p:txBody>
        </p:sp>
        <p:sp>
          <p:nvSpPr>
            <p:cNvPr id="26" name="AutoShape 18"/>
            <p:cNvSpPr>
              <a:spLocks noChangeArrowheads="1"/>
            </p:cNvSpPr>
            <p:nvPr/>
          </p:nvSpPr>
          <p:spPr bwMode="auto">
            <a:xfrm>
              <a:off x="3671888" y="3957638"/>
              <a:ext cx="304800" cy="381000"/>
            </a:xfrm>
            <a:prstGeom prst="irregularSeal1">
              <a:avLst/>
            </a:prstGeom>
            <a:gradFill rotWithShape="0">
              <a:gsLst>
                <a:gs pos="0">
                  <a:srgbClr val="0033CC"/>
                </a:gs>
                <a:gs pos="100000">
                  <a:srgbClr val="89A1E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400"/>
            </a:p>
          </p:txBody>
        </p:sp>
        <p:sp>
          <p:nvSpPr>
            <p:cNvPr id="27" name="AutoShape 19"/>
            <p:cNvSpPr>
              <a:spLocks noChangeArrowheads="1"/>
            </p:cNvSpPr>
            <p:nvPr/>
          </p:nvSpPr>
          <p:spPr bwMode="auto">
            <a:xfrm>
              <a:off x="4205288" y="5862638"/>
              <a:ext cx="304800" cy="381000"/>
            </a:xfrm>
            <a:prstGeom prst="irregularSeal1">
              <a:avLst/>
            </a:prstGeom>
            <a:gradFill rotWithShape="0">
              <a:gsLst>
                <a:gs pos="0">
                  <a:srgbClr val="0033CC"/>
                </a:gs>
                <a:gs pos="100000">
                  <a:srgbClr val="89A1E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400"/>
            </a:p>
          </p:txBody>
        </p:sp>
        <p:sp>
          <p:nvSpPr>
            <p:cNvPr id="28" name="AutoShape 20"/>
            <p:cNvSpPr>
              <a:spLocks noChangeArrowheads="1"/>
            </p:cNvSpPr>
            <p:nvPr/>
          </p:nvSpPr>
          <p:spPr bwMode="auto">
            <a:xfrm>
              <a:off x="5348288" y="3271838"/>
              <a:ext cx="304800" cy="381000"/>
            </a:xfrm>
            <a:prstGeom prst="irregularSeal1">
              <a:avLst/>
            </a:prstGeom>
            <a:gradFill rotWithShape="0">
              <a:gsLst>
                <a:gs pos="0">
                  <a:srgbClr val="0033CC"/>
                </a:gs>
                <a:gs pos="100000">
                  <a:srgbClr val="89A1E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400"/>
            </a:p>
          </p:txBody>
        </p:sp>
        <p:sp>
          <p:nvSpPr>
            <p:cNvPr id="29" name="AutoShape 21"/>
            <p:cNvSpPr>
              <a:spLocks noChangeArrowheads="1"/>
            </p:cNvSpPr>
            <p:nvPr/>
          </p:nvSpPr>
          <p:spPr bwMode="auto">
            <a:xfrm>
              <a:off x="6034088" y="4491038"/>
              <a:ext cx="304800" cy="381000"/>
            </a:xfrm>
            <a:prstGeom prst="irregularSeal1">
              <a:avLst/>
            </a:prstGeom>
            <a:gradFill rotWithShape="0">
              <a:gsLst>
                <a:gs pos="0">
                  <a:srgbClr val="0033CC"/>
                </a:gs>
                <a:gs pos="100000">
                  <a:srgbClr val="89A1E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400"/>
            </a:p>
          </p:txBody>
        </p:sp>
        <p:sp>
          <p:nvSpPr>
            <p:cNvPr id="30" name="AutoShape 22"/>
            <p:cNvSpPr>
              <a:spLocks noChangeArrowheads="1"/>
            </p:cNvSpPr>
            <p:nvPr/>
          </p:nvSpPr>
          <p:spPr bwMode="auto">
            <a:xfrm>
              <a:off x="6732588" y="3195638"/>
              <a:ext cx="304800" cy="381000"/>
            </a:xfrm>
            <a:prstGeom prst="irregularSeal1">
              <a:avLst/>
            </a:prstGeom>
            <a:gradFill rotWithShape="0">
              <a:gsLst>
                <a:gs pos="0">
                  <a:srgbClr val="0033CC"/>
                </a:gs>
                <a:gs pos="100000">
                  <a:srgbClr val="89A1E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400"/>
            </a:p>
          </p:txBody>
        </p:sp>
        <p:sp>
          <p:nvSpPr>
            <p:cNvPr id="31" name="AutoShape 23"/>
            <p:cNvSpPr>
              <a:spLocks noChangeArrowheads="1"/>
            </p:cNvSpPr>
            <p:nvPr/>
          </p:nvSpPr>
          <p:spPr bwMode="auto">
            <a:xfrm>
              <a:off x="7253288" y="3805238"/>
              <a:ext cx="304800" cy="381000"/>
            </a:xfrm>
            <a:prstGeom prst="irregularSeal1">
              <a:avLst/>
            </a:prstGeom>
            <a:gradFill rotWithShape="0">
              <a:gsLst>
                <a:gs pos="0">
                  <a:srgbClr val="0033CC"/>
                </a:gs>
                <a:gs pos="100000">
                  <a:srgbClr val="89A1E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400"/>
            </a:p>
          </p:txBody>
        </p:sp>
        <p:sp>
          <p:nvSpPr>
            <p:cNvPr id="32" name="AutoShape 24"/>
            <p:cNvSpPr>
              <a:spLocks noChangeArrowheads="1"/>
            </p:cNvSpPr>
            <p:nvPr/>
          </p:nvSpPr>
          <p:spPr bwMode="auto">
            <a:xfrm>
              <a:off x="7824788" y="2224088"/>
              <a:ext cx="304800" cy="381000"/>
            </a:xfrm>
            <a:prstGeom prst="irregularSeal1">
              <a:avLst/>
            </a:prstGeom>
            <a:gradFill rotWithShape="0">
              <a:gsLst>
                <a:gs pos="0">
                  <a:srgbClr val="0033CC"/>
                </a:gs>
                <a:gs pos="100000">
                  <a:srgbClr val="89A1E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400"/>
            </a:p>
          </p:txBody>
        </p:sp>
        <p:sp>
          <p:nvSpPr>
            <p:cNvPr id="33" name="Text Box 25"/>
            <p:cNvSpPr txBox="1">
              <a:spLocks noChangeArrowheads="1"/>
            </p:cNvSpPr>
            <p:nvPr/>
          </p:nvSpPr>
          <p:spPr bwMode="auto">
            <a:xfrm>
              <a:off x="815754" y="5727700"/>
              <a:ext cx="1562545" cy="574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9pPr>
            </a:lstStyle>
            <a:p>
              <a:pPr algn="ctr"/>
              <a:r>
                <a:rPr lang="de-DE" sz="1400" b="1">
                  <a:solidFill>
                    <a:srgbClr val="5F5F5F"/>
                  </a:solidFill>
                  <a:latin typeface="+mn-lt"/>
                </a:rPr>
                <a:t>Schock,</a:t>
              </a:r>
            </a:p>
            <a:p>
              <a:pPr algn="ctr"/>
              <a:r>
                <a:rPr lang="de-DE" sz="1400" b="1">
                  <a:solidFill>
                    <a:srgbClr val="5F5F5F"/>
                  </a:solidFill>
                  <a:latin typeface="+mn-lt"/>
                </a:rPr>
                <a:t>Überraschung</a:t>
              </a:r>
              <a:endParaRPr lang="de-DE" sz="1400">
                <a:solidFill>
                  <a:srgbClr val="5F5F5F"/>
                </a:solidFill>
                <a:latin typeface="+mn-lt"/>
              </a:endParaRPr>
            </a:p>
          </p:txBody>
        </p:sp>
        <p:sp>
          <p:nvSpPr>
            <p:cNvPr id="34" name="Text Box 26"/>
            <p:cNvSpPr txBox="1">
              <a:spLocks noChangeArrowheads="1"/>
            </p:cNvSpPr>
            <p:nvPr/>
          </p:nvSpPr>
          <p:spPr bwMode="auto">
            <a:xfrm>
              <a:off x="2080470" y="2943225"/>
              <a:ext cx="1350861" cy="574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9pPr>
            </a:lstStyle>
            <a:p>
              <a:pPr algn="ctr"/>
              <a:r>
                <a:rPr lang="de-DE" sz="1400" b="1">
                  <a:solidFill>
                    <a:srgbClr val="5F5F5F"/>
                  </a:solidFill>
                  <a:latin typeface="+mn-lt"/>
                </a:rPr>
                <a:t>Verneinung,</a:t>
              </a:r>
            </a:p>
            <a:p>
              <a:pPr algn="ctr"/>
              <a:r>
                <a:rPr lang="de-DE" sz="1400" b="1">
                  <a:solidFill>
                    <a:srgbClr val="5F5F5F"/>
                  </a:solidFill>
                  <a:latin typeface="+mn-lt"/>
                </a:rPr>
                <a:t>Ablehnung</a:t>
              </a:r>
            </a:p>
          </p:txBody>
        </p:sp>
        <p:sp>
          <p:nvSpPr>
            <p:cNvPr id="35" name="Text Box 27"/>
            <p:cNvSpPr txBox="1">
              <a:spLocks noChangeArrowheads="1"/>
            </p:cNvSpPr>
            <p:nvPr/>
          </p:nvSpPr>
          <p:spPr bwMode="auto">
            <a:xfrm>
              <a:off x="3405188" y="3657600"/>
              <a:ext cx="1938758" cy="338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9pPr>
            </a:lstStyle>
            <a:p>
              <a:r>
                <a:rPr lang="de-DE" sz="1400" b="1">
                  <a:solidFill>
                    <a:srgbClr val="5F5F5F"/>
                  </a:solidFill>
                  <a:latin typeface="+mn-lt"/>
                </a:rPr>
                <a:t>Rationale Einsicht</a:t>
              </a:r>
            </a:p>
          </p:txBody>
        </p:sp>
        <p:sp>
          <p:nvSpPr>
            <p:cNvPr id="36" name="Text Box 28"/>
            <p:cNvSpPr txBox="1">
              <a:spLocks noChangeArrowheads="1"/>
            </p:cNvSpPr>
            <p:nvPr/>
          </p:nvSpPr>
          <p:spPr bwMode="auto">
            <a:xfrm>
              <a:off x="4510088" y="5975350"/>
              <a:ext cx="2321852" cy="338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9pPr>
            </a:lstStyle>
            <a:p>
              <a:r>
                <a:rPr lang="de-DE" sz="1400" b="1">
                  <a:solidFill>
                    <a:srgbClr val="5F5F5F"/>
                  </a:solidFill>
                  <a:latin typeface="+mn-lt"/>
                </a:rPr>
                <a:t>Emotionale Akzeptanz</a:t>
              </a:r>
              <a:endParaRPr lang="de-DE" sz="1400">
                <a:solidFill>
                  <a:srgbClr val="5F5F5F"/>
                </a:solidFill>
                <a:latin typeface="+mn-lt"/>
              </a:endParaRPr>
            </a:p>
          </p:txBody>
        </p:sp>
        <p:sp>
          <p:nvSpPr>
            <p:cNvPr id="37" name="Text Box 29"/>
            <p:cNvSpPr txBox="1">
              <a:spLocks noChangeArrowheads="1"/>
            </p:cNvSpPr>
            <p:nvPr/>
          </p:nvSpPr>
          <p:spPr bwMode="auto">
            <a:xfrm>
              <a:off x="4763072" y="2774950"/>
              <a:ext cx="1562545" cy="574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9pPr>
            </a:lstStyle>
            <a:p>
              <a:pPr algn="ctr"/>
              <a:r>
                <a:rPr lang="de-DE" sz="1400" b="1">
                  <a:solidFill>
                    <a:srgbClr val="5F5F5F"/>
                  </a:solidFill>
                  <a:latin typeface="+mn-lt"/>
                </a:rPr>
                <a:t>Ausprobieren,</a:t>
              </a:r>
            </a:p>
            <a:p>
              <a:pPr algn="ctr"/>
              <a:r>
                <a:rPr lang="de-DE" sz="1400" b="1">
                  <a:solidFill>
                    <a:srgbClr val="5F5F5F"/>
                  </a:solidFill>
                  <a:latin typeface="+mn-lt"/>
                </a:rPr>
                <a:t>Lernen, Üben</a:t>
              </a:r>
            </a:p>
          </p:txBody>
        </p:sp>
        <p:sp>
          <p:nvSpPr>
            <p:cNvPr id="38" name="Text Box 30"/>
            <p:cNvSpPr txBox="1">
              <a:spLocks noChangeArrowheads="1"/>
            </p:cNvSpPr>
            <p:nvPr/>
          </p:nvSpPr>
          <p:spPr bwMode="auto">
            <a:xfrm>
              <a:off x="6456363" y="2871788"/>
              <a:ext cx="1240075" cy="338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9pPr>
            </a:lstStyle>
            <a:p>
              <a:r>
                <a:rPr lang="de-DE" sz="1400" b="1">
                  <a:solidFill>
                    <a:srgbClr val="5F5F5F"/>
                  </a:solidFill>
                  <a:latin typeface="+mn-lt"/>
                </a:rPr>
                <a:t>Erkenntnis</a:t>
              </a:r>
            </a:p>
          </p:txBody>
        </p:sp>
        <p:sp>
          <p:nvSpPr>
            <p:cNvPr id="39" name="Text Box 31"/>
            <p:cNvSpPr txBox="1">
              <a:spLocks noChangeArrowheads="1"/>
            </p:cNvSpPr>
            <p:nvPr/>
          </p:nvSpPr>
          <p:spPr bwMode="auto">
            <a:xfrm>
              <a:off x="5726113" y="4830763"/>
              <a:ext cx="1485509" cy="338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9pPr>
            </a:lstStyle>
            <a:p>
              <a:r>
                <a:rPr lang="de-DE" sz="1400" i="1">
                  <a:solidFill>
                    <a:srgbClr val="5F5F5F"/>
                  </a:solidFill>
                  <a:latin typeface="+mn-lt"/>
                </a:rPr>
                <a:t>„Rückschläge“</a:t>
              </a:r>
            </a:p>
          </p:txBody>
        </p:sp>
        <p:sp>
          <p:nvSpPr>
            <p:cNvPr id="40" name="Text Box 32"/>
            <p:cNvSpPr txBox="1">
              <a:spLocks noChangeArrowheads="1"/>
            </p:cNvSpPr>
            <p:nvPr/>
          </p:nvSpPr>
          <p:spPr bwMode="auto">
            <a:xfrm>
              <a:off x="6950075" y="4210050"/>
              <a:ext cx="1485509" cy="338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Frutiger 45 Light" charset="0"/>
                  <a:ea typeface="ＭＳ Ｐゴシック" charset="0"/>
                </a:defRPr>
              </a:lvl9pPr>
            </a:lstStyle>
            <a:p>
              <a:r>
                <a:rPr lang="de-DE" sz="1400" i="1">
                  <a:solidFill>
                    <a:srgbClr val="5F5F5F"/>
                  </a:solidFill>
                  <a:latin typeface="+mn-lt"/>
                </a:rPr>
                <a:t>„Rückschläge“</a:t>
              </a:r>
            </a:p>
          </p:txBody>
        </p:sp>
      </p:grpSp>
      <p:grpSp>
        <p:nvGrpSpPr>
          <p:cNvPr id="42" name="Gruppieren 15"/>
          <p:cNvGrpSpPr>
            <a:grpSpLocks noChangeAspect="1"/>
          </p:cNvGrpSpPr>
          <p:nvPr/>
        </p:nvGrpSpPr>
        <p:grpSpPr>
          <a:xfrm>
            <a:off x="8100392" y="260648"/>
            <a:ext cx="720079" cy="635013"/>
            <a:chOff x="899593" y="2215163"/>
            <a:chExt cx="3744416" cy="3302070"/>
          </a:xfrm>
        </p:grpSpPr>
        <p:sp>
          <p:nvSpPr>
            <p:cNvPr id="43" name="Ellipse 16"/>
            <p:cNvSpPr>
              <a:spLocks noChangeAspect="1"/>
            </p:cNvSpPr>
            <p:nvPr/>
          </p:nvSpPr>
          <p:spPr>
            <a:xfrm>
              <a:off x="1997350" y="2215163"/>
              <a:ext cx="1602807" cy="169202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" name="Ellipse 17"/>
            <p:cNvSpPr/>
            <p:nvPr/>
          </p:nvSpPr>
          <p:spPr>
            <a:xfrm>
              <a:off x="899593" y="3886090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" name="Ellipse 18"/>
            <p:cNvSpPr/>
            <p:nvPr/>
          </p:nvSpPr>
          <p:spPr>
            <a:xfrm>
              <a:off x="2954225" y="3893646"/>
              <a:ext cx="1689784" cy="1623587"/>
            </a:xfrm>
            <a:prstGeom prst="ellipse">
              <a:avLst/>
            </a:prstGeom>
            <a:solidFill>
              <a:srgbClr val="31BC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" name="Ellipse 19"/>
            <p:cNvSpPr/>
            <p:nvPr/>
          </p:nvSpPr>
          <p:spPr>
            <a:xfrm>
              <a:off x="1997349" y="3368898"/>
              <a:ext cx="1602807" cy="1623587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191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 Box 2"/>
          <p:cNvSpPr txBox="1">
            <a:spLocks noChangeArrowheads="1"/>
          </p:cNvSpPr>
          <p:nvPr/>
        </p:nvSpPr>
        <p:spPr bwMode="auto">
          <a:xfrm>
            <a:off x="909911" y="2276624"/>
            <a:ext cx="1008185" cy="3848248"/>
          </a:xfrm>
          <a:prstGeom prst="rect">
            <a:avLst/>
          </a:prstGeom>
          <a:solidFill>
            <a:srgbClr val="F8F8F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de-CH" sz="16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Arial"/>
                <a:ea typeface="ＭＳ Ｐゴシック" charset="-128"/>
                <a:cs typeface="Arial"/>
              </a:rPr>
              <a:t>Arbeits- Gruppe</a:t>
            </a:r>
          </a:p>
        </p:txBody>
      </p:sp>
      <p:sp>
        <p:nvSpPr>
          <p:cNvPr id="25606" name="Text Box 3"/>
          <p:cNvSpPr txBox="1">
            <a:spLocks noChangeArrowheads="1"/>
          </p:cNvSpPr>
          <p:nvPr/>
        </p:nvSpPr>
        <p:spPr bwMode="auto">
          <a:xfrm>
            <a:off x="1918096" y="2276624"/>
            <a:ext cx="1513742" cy="384824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de-CH" sz="16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Arial"/>
                <a:ea typeface="ＭＳ Ｐゴシック" charset="-128"/>
                <a:cs typeface="Arial"/>
              </a:rPr>
              <a:t>konflikthafte Gruppe</a:t>
            </a:r>
          </a:p>
        </p:txBody>
      </p:sp>
      <p:sp>
        <p:nvSpPr>
          <p:cNvPr id="25607" name="Text Box 4"/>
          <p:cNvSpPr txBox="1">
            <a:spLocks noChangeArrowheads="1"/>
          </p:cNvSpPr>
          <p:nvPr/>
        </p:nvSpPr>
        <p:spPr bwMode="auto">
          <a:xfrm>
            <a:off x="3430373" y="2276624"/>
            <a:ext cx="1512277" cy="384824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de-CH" sz="16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Arial"/>
                <a:ea typeface="ＭＳ Ｐゴシック" charset="-128"/>
                <a:cs typeface="Arial"/>
              </a:rPr>
              <a:t>entwickeltes</a:t>
            </a:r>
            <a:br>
              <a:rPr lang="de-CH" sz="16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Arial"/>
                <a:ea typeface="ＭＳ Ｐゴシック" charset="-128"/>
                <a:cs typeface="Arial"/>
              </a:rPr>
            </a:br>
            <a:r>
              <a:rPr lang="de-CH" sz="16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Arial"/>
                <a:ea typeface="ＭＳ Ｐゴシック" charset="-128"/>
                <a:cs typeface="Arial"/>
              </a:rPr>
              <a:t>Team</a:t>
            </a:r>
          </a:p>
        </p:txBody>
      </p:sp>
      <p:sp>
        <p:nvSpPr>
          <p:cNvPr id="25608" name="Text Box 5"/>
          <p:cNvSpPr txBox="1">
            <a:spLocks noChangeArrowheads="1"/>
          </p:cNvSpPr>
          <p:nvPr/>
        </p:nvSpPr>
        <p:spPr bwMode="auto">
          <a:xfrm>
            <a:off x="4942650" y="2276624"/>
            <a:ext cx="1933606" cy="3848248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de-CH" sz="16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Arial"/>
                <a:ea typeface="ＭＳ Ｐゴシック" charset="-128"/>
                <a:cs typeface="Arial"/>
              </a:rPr>
              <a:t>Spitzen-Team</a:t>
            </a:r>
          </a:p>
        </p:txBody>
      </p:sp>
      <p:sp>
        <p:nvSpPr>
          <p:cNvPr id="337927" name="Freeform 7"/>
          <p:cNvSpPr>
            <a:spLocks/>
          </p:cNvSpPr>
          <p:nvPr/>
        </p:nvSpPr>
        <p:spPr bwMode="auto">
          <a:xfrm>
            <a:off x="909913" y="2852886"/>
            <a:ext cx="5966344" cy="3384550"/>
          </a:xfrm>
          <a:custGeom>
            <a:avLst/>
            <a:gdLst/>
            <a:ahLst/>
            <a:cxnLst>
              <a:cxn ang="0">
                <a:pos x="0" y="1935"/>
              </a:cxn>
              <a:cxn ang="0">
                <a:pos x="544" y="1255"/>
              </a:cxn>
              <a:cxn ang="0">
                <a:pos x="1315" y="2298"/>
              </a:cxn>
              <a:cxn ang="0">
                <a:pos x="2857" y="348"/>
              </a:cxn>
              <a:cxn ang="0">
                <a:pos x="4400" y="212"/>
              </a:cxn>
            </a:cxnLst>
            <a:rect l="0" t="0" r="r" b="b"/>
            <a:pathLst>
              <a:path w="4400" h="2449">
                <a:moveTo>
                  <a:pt x="0" y="1935"/>
                </a:moveTo>
                <a:cubicBezTo>
                  <a:pt x="162" y="1564"/>
                  <a:pt x="325" y="1194"/>
                  <a:pt x="544" y="1255"/>
                </a:cubicBezTo>
                <a:cubicBezTo>
                  <a:pt x="763" y="1316"/>
                  <a:pt x="929" y="2449"/>
                  <a:pt x="1315" y="2298"/>
                </a:cubicBezTo>
                <a:cubicBezTo>
                  <a:pt x="1701" y="2147"/>
                  <a:pt x="2343" y="696"/>
                  <a:pt x="2857" y="348"/>
                </a:cubicBezTo>
                <a:cubicBezTo>
                  <a:pt x="3371" y="0"/>
                  <a:pt x="3885" y="106"/>
                  <a:pt x="4400" y="212"/>
                </a:cubicBezTo>
              </a:path>
            </a:pathLst>
          </a:custGeom>
          <a:noFill/>
          <a:ln w="9525" cap="flat" cmpd="sng">
            <a:solidFill>
              <a:schemeClr val="folHlink"/>
            </a:solidFill>
            <a:prstDash val="solid"/>
            <a:round/>
            <a:headEnd/>
            <a:tailEnd/>
          </a:ln>
          <a:effectLst>
            <a:prstShdw prst="shdw17" dist="17961" dir="2700000">
              <a:schemeClr val="folHlink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chemeClr val="tx2">
                  <a:lumMod val="85000"/>
                  <a:lumOff val="15000"/>
                </a:scheme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611" name="Line 8"/>
          <p:cNvSpPr>
            <a:spLocks noChangeShapeType="1"/>
          </p:cNvSpPr>
          <p:nvPr/>
        </p:nvSpPr>
        <p:spPr bwMode="auto">
          <a:xfrm flipH="1" flipV="1">
            <a:off x="909910" y="2205186"/>
            <a:ext cx="1" cy="391968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chemeClr val="tx2">
                  <a:lumMod val="85000"/>
                  <a:lumOff val="15000"/>
                </a:scheme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612" name="Line 9"/>
          <p:cNvSpPr>
            <a:spLocks noChangeShapeType="1"/>
          </p:cNvSpPr>
          <p:nvPr/>
        </p:nvSpPr>
        <p:spPr bwMode="auto">
          <a:xfrm flipV="1">
            <a:off x="909911" y="6124872"/>
            <a:ext cx="603835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chemeClr val="tx2">
                  <a:lumMod val="85000"/>
                  <a:lumOff val="15000"/>
                </a:scheme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613" name="Text Box 10"/>
          <p:cNvSpPr txBox="1">
            <a:spLocks noChangeArrowheads="1"/>
          </p:cNvSpPr>
          <p:nvPr/>
        </p:nvSpPr>
        <p:spPr bwMode="auto">
          <a:xfrm>
            <a:off x="6948264" y="5775544"/>
            <a:ext cx="1466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CH" sz="1200" dirty="0">
                <a:solidFill>
                  <a:schemeClr val="tx2">
                    <a:lumMod val="85000"/>
                    <a:lumOff val="15000"/>
                  </a:schemeClr>
                </a:solidFill>
                <a:ea typeface="ＭＳ Ｐゴシック" charset="-128"/>
                <a:cs typeface="ＭＳ Ｐゴシック" charset="-128"/>
              </a:rPr>
              <a:t>Stand der </a:t>
            </a:r>
            <a:r>
              <a:rPr lang="de-CH" sz="1200" dirty="0" smtClean="0">
                <a:solidFill>
                  <a:schemeClr val="tx2">
                    <a:lumMod val="85000"/>
                    <a:lumOff val="15000"/>
                  </a:schemeClr>
                </a:solidFill>
                <a:ea typeface="ＭＳ Ｐゴシック" charset="-128"/>
                <a:cs typeface="ＭＳ Ｐゴシック" charset="-128"/>
              </a:rPr>
              <a:t>Team-entwicklung</a:t>
            </a:r>
            <a:endParaRPr lang="de-CH" sz="1200" dirty="0">
              <a:solidFill>
                <a:schemeClr val="tx2">
                  <a:lumMod val="85000"/>
                  <a:lumOff val="15000"/>
                </a:scheme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614" name="Text Box 11"/>
          <p:cNvSpPr txBox="1">
            <a:spLocks noChangeArrowheads="1"/>
          </p:cNvSpPr>
          <p:nvPr/>
        </p:nvSpPr>
        <p:spPr bwMode="auto">
          <a:xfrm rot="-5400000">
            <a:off x="-1086107" y="4406661"/>
            <a:ext cx="38163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7800" algn="ctr">
              <a:defRPr/>
            </a:pPr>
            <a:r>
              <a:rPr lang="de-CH" sz="1200" dirty="0">
                <a:solidFill>
                  <a:schemeClr val="tx2">
                    <a:lumMod val="85000"/>
                    <a:lumOff val="15000"/>
                  </a:schemeClr>
                </a:solidFill>
                <a:ea typeface="ＭＳ Ｐゴシック" charset="-128"/>
                <a:cs typeface="ＭＳ Ｐゴシック" charset="-128"/>
              </a:rPr>
              <a:t>Leistungsvermögen</a:t>
            </a:r>
          </a:p>
        </p:txBody>
      </p:sp>
      <p:sp>
        <p:nvSpPr>
          <p:cNvPr id="25615" name="Text Box 12"/>
          <p:cNvSpPr txBox="1">
            <a:spLocks noChangeArrowheads="1"/>
          </p:cNvSpPr>
          <p:nvPr/>
        </p:nvSpPr>
        <p:spPr bwMode="auto">
          <a:xfrm rot="-3006866">
            <a:off x="609325" y="4519553"/>
            <a:ext cx="12239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7800" algn="ctr">
              <a:defRPr/>
            </a:pPr>
            <a:r>
              <a:rPr lang="de-CH" sz="1600" dirty="0" err="1">
                <a:solidFill>
                  <a:schemeClr val="tx2">
                    <a:lumMod val="85000"/>
                    <a:lumOff val="15000"/>
                  </a:schemeClr>
                </a:solidFill>
                <a:ea typeface="ＭＳ Ｐゴシック" charset="-128"/>
                <a:cs typeface="ＭＳ Ｐゴシック" charset="-128"/>
              </a:rPr>
              <a:t>forming</a:t>
            </a:r>
            <a:endParaRPr lang="de-CH" sz="1600" dirty="0">
              <a:solidFill>
                <a:schemeClr val="tx2">
                  <a:lumMod val="85000"/>
                  <a:lumOff val="15000"/>
                </a:scheme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616" name="Text Box 13"/>
          <p:cNvSpPr txBox="1">
            <a:spLocks noChangeArrowheads="1"/>
          </p:cNvSpPr>
          <p:nvPr/>
        </p:nvSpPr>
        <p:spPr bwMode="auto">
          <a:xfrm rot="3798365">
            <a:off x="1835119" y="5095816"/>
            <a:ext cx="12239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7800" algn="ctr">
              <a:defRPr/>
            </a:pPr>
            <a:r>
              <a:rPr lang="de-CH" sz="1600">
                <a:solidFill>
                  <a:schemeClr val="tx2">
                    <a:lumMod val="85000"/>
                    <a:lumOff val="15000"/>
                  </a:schemeClr>
                </a:solidFill>
                <a:ea typeface="ＭＳ Ｐゴシック" charset="-128"/>
                <a:cs typeface="ＭＳ Ｐゴシック" charset="-128"/>
              </a:rPr>
              <a:t>storming</a:t>
            </a:r>
          </a:p>
        </p:txBody>
      </p:sp>
      <p:sp>
        <p:nvSpPr>
          <p:cNvPr id="25617" name="Text Box 14"/>
          <p:cNvSpPr txBox="1">
            <a:spLocks noChangeArrowheads="1"/>
          </p:cNvSpPr>
          <p:nvPr/>
        </p:nvSpPr>
        <p:spPr bwMode="auto">
          <a:xfrm rot="-3148762">
            <a:off x="3441912" y="4375092"/>
            <a:ext cx="12239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7800" algn="ctr">
              <a:defRPr/>
            </a:pPr>
            <a:r>
              <a:rPr lang="de-CH" sz="1600">
                <a:solidFill>
                  <a:schemeClr val="tx2">
                    <a:lumMod val="85000"/>
                    <a:lumOff val="15000"/>
                  </a:schemeClr>
                </a:solidFill>
                <a:ea typeface="ＭＳ Ｐゴシック" charset="-128"/>
                <a:cs typeface="ＭＳ Ｐゴシック" charset="-128"/>
              </a:rPr>
              <a:t>norming</a:t>
            </a:r>
          </a:p>
        </p:txBody>
      </p:sp>
      <p:sp>
        <p:nvSpPr>
          <p:cNvPr id="25618" name="Text Box 15"/>
          <p:cNvSpPr txBox="1">
            <a:spLocks noChangeArrowheads="1"/>
          </p:cNvSpPr>
          <p:nvPr/>
        </p:nvSpPr>
        <p:spPr bwMode="auto">
          <a:xfrm rot="20893971">
            <a:off x="4859387" y="2735023"/>
            <a:ext cx="142142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7800" algn="ctr">
              <a:defRPr/>
            </a:pPr>
            <a:r>
              <a:rPr lang="de-CH" sz="1600" dirty="0" err="1">
                <a:solidFill>
                  <a:schemeClr val="tx2">
                    <a:lumMod val="85000"/>
                    <a:lumOff val="15000"/>
                  </a:schemeClr>
                </a:solidFill>
                <a:ea typeface="ＭＳ Ｐゴシック" charset="-128"/>
                <a:cs typeface="ＭＳ Ｐゴシック" charset="-128"/>
              </a:rPr>
              <a:t>performing</a:t>
            </a:r>
            <a:endParaRPr lang="de-CH" sz="1600" dirty="0">
              <a:solidFill>
                <a:schemeClr val="tx2">
                  <a:lumMod val="85000"/>
                  <a:lumOff val="15000"/>
                </a:scheme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619" name="Text Box 16"/>
          <p:cNvSpPr txBox="1">
            <a:spLocks noChangeArrowheads="1"/>
          </p:cNvSpPr>
          <p:nvPr/>
        </p:nvSpPr>
        <p:spPr bwMode="auto">
          <a:xfrm>
            <a:off x="909912" y="2997349"/>
            <a:ext cx="1079988" cy="128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5250" indent="-95250">
              <a:lnSpc>
                <a:spcPct val="80000"/>
              </a:lnSpc>
              <a:spcAft>
                <a:spcPct val="25000"/>
              </a:spcAft>
              <a:buFontTx/>
              <a:buChar char="•"/>
              <a:defRPr/>
            </a:pPr>
            <a:r>
              <a:rPr lang="de-CH" sz="1000" dirty="0">
                <a:solidFill>
                  <a:schemeClr val="tx2">
                    <a:lumMod val="85000"/>
                    <a:lumOff val="15000"/>
                  </a:schemeClr>
                </a:solidFill>
                <a:ea typeface="ＭＳ Ｐゴシック" charset="-128"/>
                <a:cs typeface="ＭＳ Ｐゴシック" charset="-128"/>
              </a:rPr>
              <a:t>S</a:t>
            </a:r>
            <a:r>
              <a:rPr lang="de-CH" sz="1000" dirty="0" smtClean="0">
                <a:solidFill>
                  <a:schemeClr val="tx2">
                    <a:lumMod val="85000"/>
                    <a:lumOff val="15000"/>
                  </a:schemeClr>
                </a:solidFill>
                <a:ea typeface="ＭＳ Ｐゴシック" charset="-128"/>
                <a:cs typeface="ＭＳ Ｐゴシック" charset="-128"/>
              </a:rPr>
              <a:t>uche </a:t>
            </a:r>
            <a:r>
              <a:rPr lang="de-CH" sz="1000" dirty="0">
                <a:solidFill>
                  <a:schemeClr val="tx2">
                    <a:lumMod val="85000"/>
                    <a:lumOff val="15000"/>
                  </a:schemeClr>
                </a:solidFill>
                <a:ea typeface="ＭＳ Ｐゴシック" charset="-128"/>
                <a:cs typeface="ＭＳ Ｐゴシック" charset="-128"/>
              </a:rPr>
              <a:t>nach Orientierung </a:t>
            </a:r>
          </a:p>
          <a:p>
            <a:pPr marL="95250" indent="-95250">
              <a:lnSpc>
                <a:spcPct val="80000"/>
              </a:lnSpc>
              <a:spcAft>
                <a:spcPct val="25000"/>
              </a:spcAft>
              <a:buFontTx/>
              <a:buChar char="•"/>
              <a:defRPr/>
            </a:pPr>
            <a:r>
              <a:rPr lang="de-CH" sz="1000" dirty="0">
                <a:solidFill>
                  <a:schemeClr val="tx2">
                    <a:lumMod val="85000"/>
                    <a:lumOff val="15000"/>
                  </a:schemeClr>
                </a:solidFill>
                <a:ea typeface="ＭＳ Ｐゴシック" charset="-128"/>
                <a:cs typeface="ＭＳ Ｐゴシック" charset="-128"/>
              </a:rPr>
              <a:t>Abhängigkeit vom Leiter </a:t>
            </a:r>
          </a:p>
          <a:p>
            <a:pPr marL="95250" indent="-95250">
              <a:lnSpc>
                <a:spcPct val="80000"/>
              </a:lnSpc>
              <a:spcAft>
                <a:spcPct val="25000"/>
              </a:spcAft>
              <a:buFontTx/>
              <a:buChar char="•"/>
              <a:defRPr/>
            </a:pPr>
            <a:r>
              <a:rPr lang="de-CH" sz="1000" dirty="0">
                <a:solidFill>
                  <a:schemeClr val="tx2">
                    <a:lumMod val="85000"/>
                    <a:lumOff val="15000"/>
                  </a:schemeClr>
                </a:solidFill>
                <a:ea typeface="ＭＳ Ｐゴシック" charset="-128"/>
                <a:cs typeface="ＭＳ Ｐゴシック" charset="-128"/>
              </a:rPr>
              <a:t>Erkundung des in der Gruppe akzeptierten Verhaltens</a:t>
            </a:r>
          </a:p>
        </p:txBody>
      </p:sp>
      <p:sp>
        <p:nvSpPr>
          <p:cNvPr id="25620" name="Text Box 17"/>
          <p:cNvSpPr txBox="1">
            <a:spLocks noChangeArrowheads="1"/>
          </p:cNvSpPr>
          <p:nvPr/>
        </p:nvSpPr>
        <p:spPr bwMode="auto">
          <a:xfrm>
            <a:off x="1989900" y="2997350"/>
            <a:ext cx="1440474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5250" indent="-95250">
              <a:lnSpc>
                <a:spcPct val="80000"/>
              </a:lnSpc>
              <a:spcAft>
                <a:spcPct val="25000"/>
              </a:spcAft>
              <a:buFontTx/>
              <a:buChar char="•"/>
              <a:defRPr/>
            </a:pPr>
            <a:r>
              <a:rPr lang="de-CH" sz="1000">
                <a:solidFill>
                  <a:schemeClr val="tx2">
                    <a:lumMod val="85000"/>
                    <a:lumOff val="15000"/>
                  </a:schemeClr>
                </a:solidFill>
                <a:ea typeface="ＭＳ Ｐゴシック" charset="-128"/>
                <a:cs typeface="ＭＳ Ｐゴシック" charset="-128"/>
              </a:rPr>
              <a:t>Profilierung der Einzelnen </a:t>
            </a:r>
          </a:p>
          <a:p>
            <a:pPr marL="95250" indent="-95250">
              <a:lnSpc>
                <a:spcPct val="80000"/>
              </a:lnSpc>
              <a:spcAft>
                <a:spcPct val="25000"/>
              </a:spcAft>
              <a:buFontTx/>
              <a:buChar char="•"/>
              <a:defRPr/>
            </a:pPr>
            <a:r>
              <a:rPr lang="de-CH" sz="1000">
                <a:solidFill>
                  <a:schemeClr val="tx2">
                    <a:lumMod val="85000"/>
                    <a:lumOff val="15000"/>
                  </a:schemeClr>
                </a:solidFill>
                <a:ea typeface="ＭＳ Ｐゴシック" charset="-128"/>
                <a:cs typeface="ＭＳ Ｐゴシック" charset="-128"/>
              </a:rPr>
              <a:t>Aufstellung und Hinterfragen von Normen</a:t>
            </a:r>
          </a:p>
          <a:p>
            <a:pPr marL="95250" indent="-95250">
              <a:lnSpc>
                <a:spcPct val="80000"/>
              </a:lnSpc>
              <a:spcAft>
                <a:spcPct val="25000"/>
              </a:spcAft>
              <a:buFontTx/>
              <a:buChar char="•"/>
              <a:defRPr/>
            </a:pPr>
            <a:r>
              <a:rPr lang="de-CH" sz="1000">
                <a:solidFill>
                  <a:schemeClr val="tx2">
                    <a:lumMod val="85000"/>
                    <a:lumOff val="15000"/>
                  </a:schemeClr>
                </a:solidFill>
                <a:ea typeface="ＭＳ Ｐゴシック" charset="-128"/>
                <a:cs typeface="ＭＳ Ｐゴシック" charset="-128"/>
              </a:rPr>
              <a:t>Austragung von Machtkämpfen </a:t>
            </a:r>
          </a:p>
        </p:txBody>
      </p:sp>
      <p:sp>
        <p:nvSpPr>
          <p:cNvPr id="25621" name="Text Box 18"/>
          <p:cNvSpPr txBox="1">
            <a:spLocks noChangeArrowheads="1"/>
          </p:cNvSpPr>
          <p:nvPr/>
        </p:nvSpPr>
        <p:spPr bwMode="auto">
          <a:xfrm>
            <a:off x="3502177" y="2997350"/>
            <a:ext cx="1440474" cy="1159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5250" indent="-95250">
              <a:lnSpc>
                <a:spcPct val="80000"/>
              </a:lnSpc>
              <a:spcAft>
                <a:spcPct val="25000"/>
              </a:spcAft>
              <a:buFontTx/>
              <a:buChar char="•"/>
              <a:defRPr/>
            </a:pPr>
            <a:r>
              <a:rPr lang="de-CH" sz="1000">
                <a:solidFill>
                  <a:schemeClr val="tx2">
                    <a:lumMod val="85000"/>
                    <a:lumOff val="15000"/>
                  </a:schemeClr>
                </a:solidFill>
                <a:ea typeface="ＭＳ Ｐゴシック" charset="-128"/>
                <a:cs typeface="ＭＳ Ｐゴシック" charset="-128"/>
              </a:rPr>
              <a:t>intensive persönliche Beteiligung </a:t>
            </a:r>
          </a:p>
          <a:p>
            <a:pPr marL="95250" indent="-95250">
              <a:lnSpc>
                <a:spcPct val="80000"/>
              </a:lnSpc>
              <a:spcAft>
                <a:spcPct val="25000"/>
              </a:spcAft>
              <a:buFontTx/>
              <a:buChar char="•"/>
              <a:defRPr/>
            </a:pPr>
            <a:r>
              <a:rPr lang="de-CH" sz="1000">
                <a:solidFill>
                  <a:schemeClr val="tx2">
                    <a:lumMod val="85000"/>
                    <a:lumOff val="15000"/>
                  </a:schemeClr>
                </a:solidFill>
                <a:ea typeface="ＭＳ Ｐゴシック" charset="-128"/>
                <a:cs typeface="ＭＳ Ｐゴシック" charset="-128"/>
              </a:rPr>
              <a:t>offener Austausch von Gefühlen </a:t>
            </a:r>
          </a:p>
          <a:p>
            <a:pPr marL="95250" indent="-95250">
              <a:lnSpc>
                <a:spcPct val="80000"/>
              </a:lnSpc>
              <a:spcAft>
                <a:spcPct val="25000"/>
              </a:spcAft>
              <a:buFontTx/>
              <a:buChar char="•"/>
              <a:defRPr/>
            </a:pPr>
            <a:r>
              <a:rPr lang="de-CH" sz="1000">
                <a:solidFill>
                  <a:schemeClr val="tx2">
                    <a:lumMod val="85000"/>
                    <a:lumOff val="15000"/>
                  </a:schemeClr>
                </a:solidFill>
                <a:ea typeface="ＭＳ Ｐゴシック" charset="-128"/>
                <a:cs typeface="ＭＳ Ｐゴシック" charset="-128"/>
              </a:rPr>
              <a:t>Wir-Gefühl: Gemeinschaft geht vor Individualität</a:t>
            </a:r>
          </a:p>
        </p:txBody>
      </p:sp>
      <p:sp>
        <p:nvSpPr>
          <p:cNvPr id="25622" name="Text Box 19"/>
          <p:cNvSpPr txBox="1">
            <a:spLocks noChangeArrowheads="1"/>
          </p:cNvSpPr>
          <p:nvPr/>
        </p:nvSpPr>
        <p:spPr bwMode="auto">
          <a:xfrm>
            <a:off x="5003494" y="3637789"/>
            <a:ext cx="1872762" cy="103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5250" indent="-95250">
              <a:lnSpc>
                <a:spcPct val="80000"/>
              </a:lnSpc>
              <a:spcAft>
                <a:spcPct val="25000"/>
              </a:spcAft>
              <a:buFontTx/>
              <a:buChar char="•"/>
              <a:defRPr/>
            </a:pPr>
            <a:r>
              <a:rPr lang="de-CH" sz="1000" dirty="0">
                <a:solidFill>
                  <a:schemeClr val="tx2">
                    <a:lumMod val="85000"/>
                    <a:lumOff val="15000"/>
                  </a:schemeClr>
                </a:solidFill>
                <a:ea typeface="ＭＳ Ｐゴシック" charset="-128"/>
                <a:cs typeface="ＭＳ Ｐゴシック" charset="-128"/>
              </a:rPr>
              <a:t>jeder einzelne wird in der Einheit der Gruppe wieder sichtbar </a:t>
            </a:r>
          </a:p>
          <a:p>
            <a:pPr marL="95250" indent="-95250">
              <a:lnSpc>
                <a:spcPct val="80000"/>
              </a:lnSpc>
              <a:spcAft>
                <a:spcPct val="25000"/>
              </a:spcAft>
              <a:buFontTx/>
              <a:buChar char="•"/>
              <a:defRPr/>
            </a:pPr>
            <a:r>
              <a:rPr lang="de-CH" sz="1000" dirty="0">
                <a:solidFill>
                  <a:schemeClr val="tx2">
                    <a:lumMod val="85000"/>
                    <a:lumOff val="15000"/>
                  </a:schemeClr>
                </a:solidFill>
                <a:ea typeface="ＭＳ Ｐゴシック" charset="-128"/>
                <a:cs typeface="ＭＳ Ｐゴシック" charset="-128"/>
              </a:rPr>
              <a:t>Ideen einzelner als individuelle Leistung im Team </a:t>
            </a:r>
          </a:p>
          <a:p>
            <a:pPr marL="95250" indent="-95250">
              <a:lnSpc>
                <a:spcPct val="80000"/>
              </a:lnSpc>
              <a:spcAft>
                <a:spcPct val="25000"/>
              </a:spcAft>
              <a:buFontTx/>
              <a:buChar char="•"/>
              <a:defRPr/>
            </a:pPr>
            <a:r>
              <a:rPr lang="de-CH" sz="1000" dirty="0">
                <a:solidFill>
                  <a:schemeClr val="tx2">
                    <a:lumMod val="85000"/>
                    <a:lumOff val="15000"/>
                  </a:schemeClr>
                </a:solidFill>
                <a:ea typeface="ＭＳ Ｐゴシック" charset="-128"/>
                <a:cs typeface="ＭＳ Ｐゴシック" charset="-128"/>
              </a:rPr>
              <a:t>gegenseitige Akzeptanz </a:t>
            </a:r>
          </a:p>
        </p:txBody>
      </p:sp>
      <p:sp>
        <p:nvSpPr>
          <p:cNvPr id="74773" name="Rectangle 20"/>
          <p:cNvSpPr>
            <a:spLocks noChangeArrowheads="1"/>
          </p:cNvSpPr>
          <p:nvPr/>
        </p:nvSpPr>
        <p:spPr bwMode="auto">
          <a:xfrm>
            <a:off x="6948264" y="2217391"/>
            <a:ext cx="1990911" cy="18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762" tIns="48381" rIns="96762" bIns="48381">
            <a:spAutoFit/>
          </a:bodyPr>
          <a:lstStyle/>
          <a:p>
            <a:pPr defTabSz="863600">
              <a:lnSpc>
                <a:spcPct val="90000"/>
              </a:lnSpc>
              <a:spcBef>
                <a:spcPct val="20000"/>
              </a:spcBef>
            </a:pPr>
            <a:r>
              <a:rPr lang="de-CH" sz="1800" dirty="0">
                <a:solidFill>
                  <a:srgbClr val="5F5F5F"/>
                </a:solidFill>
                <a:latin typeface="Arial"/>
                <a:cs typeface="Arial"/>
              </a:rPr>
              <a:t>Für die Bildung des Teams ist es wichtig, dass alle Phasen der Entwicklung durchlaufen werden</a:t>
            </a:r>
          </a:p>
        </p:txBody>
      </p:sp>
      <p:grpSp>
        <p:nvGrpSpPr>
          <p:cNvPr id="23" name="Gruppieren 15"/>
          <p:cNvGrpSpPr>
            <a:grpSpLocks noChangeAspect="1"/>
          </p:cNvGrpSpPr>
          <p:nvPr/>
        </p:nvGrpSpPr>
        <p:grpSpPr>
          <a:xfrm>
            <a:off x="8100392" y="260648"/>
            <a:ext cx="720079" cy="635013"/>
            <a:chOff x="899593" y="2215163"/>
            <a:chExt cx="3744416" cy="3302070"/>
          </a:xfrm>
        </p:grpSpPr>
        <p:sp>
          <p:nvSpPr>
            <p:cNvPr id="24" name="Ellipse 16"/>
            <p:cNvSpPr>
              <a:spLocks noChangeAspect="1"/>
            </p:cNvSpPr>
            <p:nvPr/>
          </p:nvSpPr>
          <p:spPr>
            <a:xfrm>
              <a:off x="1997350" y="2215163"/>
              <a:ext cx="1602807" cy="169202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Ellipse 17"/>
            <p:cNvSpPr/>
            <p:nvPr/>
          </p:nvSpPr>
          <p:spPr>
            <a:xfrm>
              <a:off x="899593" y="3886090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Ellipse 18"/>
            <p:cNvSpPr/>
            <p:nvPr/>
          </p:nvSpPr>
          <p:spPr>
            <a:xfrm>
              <a:off x="2954225" y="3893646"/>
              <a:ext cx="1689784" cy="1623587"/>
            </a:xfrm>
            <a:prstGeom prst="ellipse">
              <a:avLst/>
            </a:prstGeom>
            <a:solidFill>
              <a:srgbClr val="31BC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Ellipse 19"/>
            <p:cNvSpPr/>
            <p:nvPr/>
          </p:nvSpPr>
          <p:spPr>
            <a:xfrm>
              <a:off x="1997349" y="3368898"/>
              <a:ext cx="1602807" cy="1623587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dirty="0" smtClean="0"/>
              <a:t>Kultur: </a:t>
            </a:r>
            <a:r>
              <a:rPr lang="de-DE" sz="2400" dirty="0" smtClean="0"/>
              <a:t>Teamphasen </a:t>
            </a:r>
            <a:r>
              <a:rPr lang="de-DE" sz="2400" dirty="0"/>
              <a:t>und Leistung</a:t>
            </a:r>
            <a:br>
              <a:rPr lang="de-DE" sz="2400" dirty="0"/>
            </a:br>
            <a:endParaRPr lang="de-DE" sz="2400" dirty="0"/>
          </a:p>
        </p:txBody>
      </p:sp>
      <p:sp>
        <p:nvSpPr>
          <p:cNvPr id="30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901503" y="6514307"/>
            <a:ext cx="4556478" cy="343715"/>
          </a:xfrm>
        </p:spPr>
        <p:txBody>
          <a:bodyPr/>
          <a:lstStyle/>
          <a:p>
            <a:r>
              <a:rPr lang="de-CH" dirty="0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31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678459" y="6514289"/>
            <a:ext cx="2133600" cy="274286"/>
          </a:xfrm>
        </p:spPr>
        <p:txBody>
          <a:bodyPr/>
          <a:lstStyle/>
          <a:p>
            <a:fld id="{8BDC49C8-CD7C-49A0-B2BB-E74A068D619E}" type="slidenum">
              <a:rPr lang="de-CH" smtClean="0"/>
              <a:pPr/>
              <a:t>59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4726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6</a:t>
            </a:fld>
            <a:endParaRPr lang="de-C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073" y="2204864"/>
            <a:ext cx="4651183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 rot="16200000">
            <a:off x="6409671" y="4047065"/>
            <a:ext cx="42277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/>
              <a:t>Quelle: https</a:t>
            </a:r>
            <a:r>
              <a:rPr lang="de-DE" sz="800" dirty="0"/>
              <a:t>://statistik.zh.ch/internet/justiz_inneres/statistik/de/daten/daten_bevoelkerung_soziales/bevoelkerungsprognosen/_jcr_content/contentPar/downloadlist/downloaditems/text.spooler.download.1498562949226.pdf/Bevoelkerungsprognosen+ZH+2017+FAQ.pdf</a:t>
            </a:r>
          </a:p>
        </p:txBody>
      </p:sp>
      <p:sp>
        <p:nvSpPr>
          <p:cNvPr id="22" name="Titel 1"/>
          <p:cNvSpPr txBox="1">
            <a:spLocks/>
          </p:cNvSpPr>
          <p:nvPr/>
        </p:nvSpPr>
        <p:spPr>
          <a:xfrm>
            <a:off x="900001" y="1231644"/>
            <a:ext cx="7812000" cy="93610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de-CH" sz="2800" kern="1200" dirty="0" smtClean="0">
                <a:solidFill>
                  <a:srgbClr val="0079BC"/>
                </a:solidFill>
                <a:latin typeface="Arial" charset="0"/>
                <a:ea typeface="+mn-ea"/>
                <a:cs typeface="Arial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1613"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03225"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54839"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06452" algn="ctr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defTabSz="914400"/>
            <a:r>
              <a:rPr lang="de-DE" sz="2400" b="1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Ausgangslage: </a:t>
            </a:r>
            <a:r>
              <a:rPr lang="de-DE" sz="2400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Mit dem Wachstum im Kanton Zürich bis 2040 wird zugleich die Bevölkerung älter</a:t>
            </a:r>
            <a:endParaRPr lang="de-DE" sz="24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7560000" y="180000"/>
            <a:ext cx="1484096" cy="1008112"/>
            <a:chOff x="1918320" y="2276872"/>
            <a:chExt cx="5100414" cy="3646272"/>
          </a:xfrm>
        </p:grpSpPr>
        <p:sp>
          <p:nvSpPr>
            <p:cNvPr id="14" name="Sechseck 13"/>
            <p:cNvSpPr>
              <a:spLocks/>
            </p:cNvSpPr>
            <p:nvPr/>
          </p:nvSpPr>
          <p:spPr>
            <a:xfrm>
              <a:off x="3567100" y="2276872"/>
              <a:ext cx="1800200" cy="1148678"/>
            </a:xfrm>
            <a:prstGeom prst="hexago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5" name="Sechseck 14"/>
            <p:cNvSpPr>
              <a:spLocks/>
            </p:cNvSpPr>
            <p:nvPr/>
          </p:nvSpPr>
          <p:spPr>
            <a:xfrm>
              <a:off x="5218534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6" name="Sechseck 15"/>
            <p:cNvSpPr>
              <a:spLocks/>
            </p:cNvSpPr>
            <p:nvPr/>
          </p:nvSpPr>
          <p:spPr>
            <a:xfrm>
              <a:off x="5218534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7" name="Sechseck 16"/>
            <p:cNvSpPr>
              <a:spLocks/>
            </p:cNvSpPr>
            <p:nvPr/>
          </p:nvSpPr>
          <p:spPr>
            <a:xfrm>
              <a:off x="3567100" y="4774466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8" name="Sechseck 17"/>
            <p:cNvSpPr>
              <a:spLocks/>
            </p:cNvSpPr>
            <p:nvPr/>
          </p:nvSpPr>
          <p:spPr>
            <a:xfrm>
              <a:off x="1918320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9" name="Sechseck 18"/>
            <p:cNvSpPr>
              <a:spLocks/>
            </p:cNvSpPr>
            <p:nvPr/>
          </p:nvSpPr>
          <p:spPr>
            <a:xfrm>
              <a:off x="1918320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21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0001" y="980728"/>
            <a:ext cx="7812000" cy="936104"/>
          </a:xfrm>
        </p:spPr>
        <p:txBody>
          <a:bodyPr/>
          <a:lstStyle/>
          <a:p>
            <a:r>
              <a:rPr lang="de-CH" sz="2400" b="1" dirty="0"/>
              <a:t>Kultur: Welches Miteinander wählen wir? </a:t>
            </a:r>
            <a:br>
              <a:rPr lang="de-CH" sz="2400" b="1" dirty="0"/>
            </a:br>
            <a:r>
              <a:rPr lang="de-CH" sz="2400" dirty="0" smtClean="0"/>
              <a:t>Stufen der Partizipation</a:t>
            </a:r>
            <a:endParaRPr lang="de-CH" sz="2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z="1300"/>
              <a:pPr/>
              <a:t>60</a:t>
            </a:fld>
            <a:endParaRPr lang="de-CH" sz="1300"/>
          </a:p>
        </p:txBody>
      </p:sp>
      <p:sp>
        <p:nvSpPr>
          <p:cNvPr id="3" name="Rechteck 2"/>
          <p:cNvSpPr/>
          <p:nvPr/>
        </p:nvSpPr>
        <p:spPr>
          <a:xfrm>
            <a:off x="2167192" y="5765808"/>
            <a:ext cx="4277016" cy="399496"/>
          </a:xfrm>
          <a:prstGeom prst="rect">
            <a:avLst/>
          </a:prstGeom>
          <a:solidFill>
            <a:srgbClr val="AFAF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4" tIns="41052" rIns="82104" bIns="41052" rtlCol="0" anchor="ctr"/>
          <a:lstStyle/>
          <a:p>
            <a:pPr algn="ctr"/>
            <a:r>
              <a:rPr lang="de-CH" sz="1300" dirty="0">
                <a:solidFill>
                  <a:schemeClr val="tx1"/>
                </a:solidFill>
              </a:rPr>
              <a:t>Instrumentalisierung</a:t>
            </a:r>
          </a:p>
        </p:txBody>
      </p:sp>
      <p:sp>
        <p:nvSpPr>
          <p:cNvPr id="9" name="Rechteck 8"/>
          <p:cNvSpPr/>
          <p:nvPr/>
        </p:nvSpPr>
        <p:spPr>
          <a:xfrm>
            <a:off x="2483614" y="5366311"/>
            <a:ext cx="3888586" cy="399496"/>
          </a:xfrm>
          <a:prstGeom prst="rect">
            <a:avLst/>
          </a:prstGeom>
          <a:solidFill>
            <a:srgbClr val="AFAF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4" tIns="41052" rIns="82104" bIns="41052" rtlCol="0" anchor="ctr"/>
          <a:lstStyle/>
          <a:p>
            <a:pPr algn="ctr"/>
            <a:r>
              <a:rPr lang="de-CH" sz="1300" dirty="0">
                <a:solidFill>
                  <a:schemeClr val="tx1"/>
                </a:solidFill>
              </a:rPr>
              <a:t>Anweisung</a:t>
            </a:r>
          </a:p>
        </p:txBody>
      </p:sp>
      <p:sp>
        <p:nvSpPr>
          <p:cNvPr id="10" name="Rechteck 9"/>
          <p:cNvSpPr/>
          <p:nvPr/>
        </p:nvSpPr>
        <p:spPr>
          <a:xfrm>
            <a:off x="2736751" y="4966815"/>
            <a:ext cx="3635449" cy="399496"/>
          </a:xfrm>
          <a:prstGeom prst="rect">
            <a:avLst/>
          </a:prstGeom>
          <a:solidFill>
            <a:srgbClr val="71A2B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4" tIns="41052" rIns="82104" bIns="41052" rtlCol="0" anchor="ctr"/>
          <a:lstStyle/>
          <a:p>
            <a:pPr algn="ctr"/>
            <a:r>
              <a:rPr lang="de-CH" sz="1300" dirty="0">
                <a:solidFill>
                  <a:schemeClr val="tx1"/>
                </a:solidFill>
              </a:rPr>
              <a:t>Information</a:t>
            </a:r>
          </a:p>
        </p:txBody>
      </p:sp>
      <p:sp>
        <p:nvSpPr>
          <p:cNvPr id="11" name="Rechteck 10"/>
          <p:cNvSpPr/>
          <p:nvPr/>
        </p:nvSpPr>
        <p:spPr>
          <a:xfrm>
            <a:off x="2989889" y="4567318"/>
            <a:ext cx="3382311" cy="399496"/>
          </a:xfrm>
          <a:prstGeom prst="rect">
            <a:avLst/>
          </a:prstGeom>
          <a:solidFill>
            <a:srgbClr val="71A2B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4" tIns="41052" rIns="82104" bIns="41052" rtlCol="0" anchor="ctr"/>
          <a:lstStyle/>
          <a:p>
            <a:pPr algn="ctr"/>
            <a:r>
              <a:rPr lang="de-CH" sz="1300" dirty="0" smtClean="0">
                <a:solidFill>
                  <a:schemeClr val="tx1"/>
                </a:solidFill>
              </a:rPr>
              <a:t>Anhörung (Meinung erfragen)</a:t>
            </a:r>
            <a:endParaRPr lang="de-CH" sz="1300" dirty="0">
              <a:solidFill>
                <a:schemeClr val="tx1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3306311" y="4167822"/>
            <a:ext cx="3065889" cy="399496"/>
          </a:xfrm>
          <a:prstGeom prst="rect">
            <a:avLst/>
          </a:prstGeom>
          <a:solidFill>
            <a:srgbClr val="71A2B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4" tIns="41052" rIns="82104" bIns="41052" rtlCol="0" anchor="ctr"/>
          <a:lstStyle/>
          <a:p>
            <a:pPr algn="ctr"/>
            <a:r>
              <a:rPr lang="de-CH" sz="1300" dirty="0">
                <a:solidFill>
                  <a:schemeClr val="tx1"/>
                </a:solidFill>
              </a:rPr>
              <a:t>Einbeziehung</a:t>
            </a:r>
          </a:p>
        </p:txBody>
      </p:sp>
      <p:sp>
        <p:nvSpPr>
          <p:cNvPr id="14" name="Rechteck 13"/>
          <p:cNvSpPr/>
          <p:nvPr/>
        </p:nvSpPr>
        <p:spPr>
          <a:xfrm>
            <a:off x="3559449" y="3768325"/>
            <a:ext cx="2812751" cy="399496"/>
          </a:xfrm>
          <a:prstGeom prst="rect">
            <a:avLst/>
          </a:prstGeom>
          <a:solidFill>
            <a:srgbClr val="0079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4" tIns="41052" rIns="82104" bIns="41052" rtlCol="0" anchor="ctr"/>
          <a:lstStyle/>
          <a:p>
            <a:pPr algn="ctr"/>
            <a:r>
              <a:rPr lang="de-CH" sz="1300" dirty="0">
                <a:solidFill>
                  <a:schemeClr val="bg1"/>
                </a:solidFill>
              </a:rPr>
              <a:t>Mitbestimmung</a:t>
            </a:r>
          </a:p>
        </p:txBody>
      </p:sp>
      <p:sp>
        <p:nvSpPr>
          <p:cNvPr id="15" name="Rechteck 14"/>
          <p:cNvSpPr/>
          <p:nvPr/>
        </p:nvSpPr>
        <p:spPr>
          <a:xfrm>
            <a:off x="3939155" y="3368829"/>
            <a:ext cx="2433045" cy="399496"/>
          </a:xfrm>
          <a:prstGeom prst="rect">
            <a:avLst/>
          </a:prstGeom>
          <a:solidFill>
            <a:srgbClr val="0079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4" tIns="41052" rIns="82104" bIns="41052" rtlCol="0" anchor="ctr"/>
          <a:lstStyle/>
          <a:p>
            <a:pPr algn="ctr"/>
            <a:r>
              <a:rPr lang="de-CH" sz="1300" dirty="0" err="1">
                <a:solidFill>
                  <a:schemeClr val="bg1"/>
                </a:solidFill>
              </a:rPr>
              <a:t>tw</a:t>
            </a:r>
            <a:r>
              <a:rPr lang="de-CH" sz="1300" dirty="0">
                <a:solidFill>
                  <a:schemeClr val="bg1"/>
                </a:solidFill>
              </a:rPr>
              <a:t>. </a:t>
            </a:r>
            <a:r>
              <a:rPr lang="de-CH" sz="1300" dirty="0" smtClean="0">
                <a:solidFill>
                  <a:schemeClr val="bg1"/>
                </a:solidFill>
              </a:rPr>
              <a:t>Entscheidungskompetenz abgeben</a:t>
            </a:r>
            <a:endParaRPr lang="de-CH" sz="1300" dirty="0">
              <a:solidFill>
                <a:schemeClr val="bg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4255577" y="2969333"/>
            <a:ext cx="2116623" cy="399496"/>
          </a:xfrm>
          <a:prstGeom prst="rect">
            <a:avLst/>
          </a:prstGeom>
          <a:solidFill>
            <a:srgbClr val="0079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4" tIns="41052" rIns="82104" bIns="41052" rtlCol="0" anchor="ctr"/>
          <a:lstStyle/>
          <a:p>
            <a:pPr algn="ctr"/>
            <a:r>
              <a:rPr lang="de-CH" sz="1300" dirty="0" smtClean="0">
                <a:solidFill>
                  <a:schemeClr val="bg1"/>
                </a:solidFill>
              </a:rPr>
              <a:t>Entscheidungsmacht übertragen</a:t>
            </a:r>
            <a:endParaRPr lang="de-CH" sz="1300" dirty="0">
              <a:solidFill>
                <a:schemeClr val="bg1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4445431" y="2569836"/>
            <a:ext cx="1926769" cy="399496"/>
          </a:xfrm>
          <a:prstGeom prst="rect">
            <a:avLst/>
          </a:prstGeom>
          <a:solidFill>
            <a:srgbClr val="8B45A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4" tIns="41052" rIns="82104" bIns="41052" rtlCol="0" anchor="ctr"/>
          <a:lstStyle/>
          <a:p>
            <a:pPr algn="ctr"/>
            <a:r>
              <a:rPr lang="de-CH" sz="1300" dirty="0">
                <a:solidFill>
                  <a:schemeClr val="bg1"/>
                </a:solidFill>
              </a:rPr>
              <a:t>Selbstorganisation</a:t>
            </a:r>
          </a:p>
        </p:txBody>
      </p:sp>
      <p:sp>
        <p:nvSpPr>
          <p:cNvPr id="18" name="Rechteck 17"/>
          <p:cNvSpPr/>
          <p:nvPr/>
        </p:nvSpPr>
        <p:spPr>
          <a:xfrm>
            <a:off x="6372200" y="2569836"/>
            <a:ext cx="2376571" cy="399496"/>
          </a:xfrm>
          <a:prstGeom prst="rect">
            <a:avLst/>
          </a:prstGeom>
          <a:solidFill>
            <a:srgbClr val="8B45A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4" tIns="41052" rIns="82104" bIns="41052" rtlCol="0" anchor="ctr"/>
          <a:lstStyle/>
          <a:p>
            <a:pPr algn="ctr"/>
            <a:r>
              <a:rPr lang="de-CH" sz="1300" dirty="0">
                <a:solidFill>
                  <a:schemeClr val="bg1"/>
                </a:solidFill>
              </a:rPr>
              <a:t>geht über Partizipation</a:t>
            </a:r>
          </a:p>
        </p:txBody>
      </p:sp>
      <p:sp>
        <p:nvSpPr>
          <p:cNvPr id="19" name="Rechteck 18"/>
          <p:cNvSpPr/>
          <p:nvPr/>
        </p:nvSpPr>
        <p:spPr>
          <a:xfrm>
            <a:off x="6372200" y="2969333"/>
            <a:ext cx="2376571" cy="1198489"/>
          </a:xfrm>
          <a:prstGeom prst="rect">
            <a:avLst/>
          </a:prstGeom>
          <a:solidFill>
            <a:srgbClr val="0079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4" tIns="41052" rIns="82104" bIns="41052" rtlCol="0" anchor="ctr"/>
          <a:lstStyle/>
          <a:p>
            <a:pPr algn="ctr"/>
            <a:r>
              <a:rPr lang="de-CH" sz="1300" dirty="0">
                <a:solidFill>
                  <a:schemeClr val="bg1"/>
                </a:solidFill>
              </a:rPr>
              <a:t>Partizipation</a:t>
            </a:r>
          </a:p>
        </p:txBody>
      </p:sp>
      <p:sp>
        <p:nvSpPr>
          <p:cNvPr id="20" name="Rechteck 19"/>
          <p:cNvSpPr/>
          <p:nvPr/>
        </p:nvSpPr>
        <p:spPr>
          <a:xfrm>
            <a:off x="6372200" y="4167822"/>
            <a:ext cx="2376571" cy="1198489"/>
          </a:xfrm>
          <a:prstGeom prst="rect">
            <a:avLst/>
          </a:prstGeom>
          <a:solidFill>
            <a:srgbClr val="71A2B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4" tIns="41052" rIns="82104" bIns="41052" rtlCol="0" anchor="ctr"/>
          <a:lstStyle/>
          <a:p>
            <a:pPr algn="ctr"/>
            <a:r>
              <a:rPr lang="de-CH" sz="1300" dirty="0">
                <a:solidFill>
                  <a:schemeClr val="tx1"/>
                </a:solidFill>
              </a:rPr>
              <a:t>Vorstufen der Partizipation</a:t>
            </a:r>
          </a:p>
        </p:txBody>
      </p:sp>
      <p:sp>
        <p:nvSpPr>
          <p:cNvPr id="21" name="Rechteck 20"/>
          <p:cNvSpPr/>
          <p:nvPr/>
        </p:nvSpPr>
        <p:spPr>
          <a:xfrm>
            <a:off x="6372200" y="5366311"/>
            <a:ext cx="2376571" cy="798993"/>
          </a:xfrm>
          <a:prstGeom prst="rect">
            <a:avLst/>
          </a:prstGeom>
          <a:solidFill>
            <a:srgbClr val="AFAF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4" tIns="41052" rIns="82104" bIns="41052" rtlCol="0" anchor="ctr"/>
          <a:lstStyle/>
          <a:p>
            <a:pPr algn="ctr"/>
            <a:r>
              <a:rPr lang="de-CH" sz="1300" dirty="0">
                <a:solidFill>
                  <a:schemeClr val="tx1"/>
                </a:solidFill>
              </a:rPr>
              <a:t>Keine Partizipation</a:t>
            </a:r>
          </a:p>
        </p:txBody>
      </p:sp>
      <p:sp>
        <p:nvSpPr>
          <p:cNvPr id="7" name="Rechteck 6"/>
          <p:cNvSpPr/>
          <p:nvPr/>
        </p:nvSpPr>
        <p:spPr>
          <a:xfrm rot="18801046">
            <a:off x="729004" y="5193240"/>
            <a:ext cx="1883118" cy="683070"/>
          </a:xfrm>
          <a:prstGeom prst="rect">
            <a:avLst/>
          </a:prstGeom>
          <a:solidFill>
            <a:srgbClr val="AFAFB2"/>
          </a:solidFill>
          <a:ln>
            <a:solidFill>
              <a:schemeClr val="bg1"/>
            </a:solidFill>
          </a:ln>
        </p:spPr>
        <p:txBody>
          <a:bodyPr wrap="square" lIns="82104" tIns="41052" rIns="82104" bIns="41052">
            <a:spAutoFit/>
          </a:bodyPr>
          <a:lstStyle/>
          <a:p>
            <a:pPr algn="ctr"/>
            <a:r>
              <a:rPr lang="de-CH" sz="1300" b="1" dirty="0" smtClean="0"/>
              <a:t> direktive </a:t>
            </a:r>
            <a:r>
              <a:rPr lang="de-CH" sz="1300" b="1" dirty="0"/>
              <a:t>Führung</a:t>
            </a:r>
            <a:r>
              <a:rPr lang="de-CH" sz="1300" dirty="0"/>
              <a:t> (Anweisung, Kontrolle, Überwachung)</a:t>
            </a:r>
          </a:p>
        </p:txBody>
      </p:sp>
      <p:sp>
        <p:nvSpPr>
          <p:cNvPr id="8" name="Rechteck 7"/>
          <p:cNvSpPr/>
          <p:nvPr/>
        </p:nvSpPr>
        <p:spPr>
          <a:xfrm rot="18784922">
            <a:off x="-25916" y="4325504"/>
            <a:ext cx="2294951" cy="883125"/>
          </a:xfrm>
          <a:prstGeom prst="rect">
            <a:avLst/>
          </a:prstGeom>
          <a:solidFill>
            <a:srgbClr val="71A2BD"/>
          </a:solidFill>
          <a:ln>
            <a:solidFill>
              <a:schemeClr val="bg1"/>
            </a:solidFill>
          </a:ln>
        </p:spPr>
        <p:txBody>
          <a:bodyPr wrap="square" lIns="82104" tIns="41052" rIns="82104" bIns="41052">
            <a:spAutoFit/>
          </a:bodyPr>
          <a:lstStyle/>
          <a:p>
            <a:pPr algn="ctr"/>
            <a:r>
              <a:rPr lang="de-CH" sz="1300" b="1" dirty="0"/>
              <a:t>informierende, beratende bis kooperative Führung </a:t>
            </a:r>
            <a:r>
              <a:rPr lang="de-CH" sz="1300" dirty="0"/>
              <a:t>(Befragung, Feedback, Mitsprache)</a:t>
            </a:r>
          </a:p>
        </p:txBody>
      </p:sp>
      <p:sp>
        <p:nvSpPr>
          <p:cNvPr id="13" name="Rechteck 12"/>
          <p:cNvSpPr/>
          <p:nvPr/>
        </p:nvSpPr>
        <p:spPr>
          <a:xfrm rot="18775894">
            <a:off x="1757686" y="2616889"/>
            <a:ext cx="2073094" cy="1083180"/>
          </a:xfrm>
          <a:prstGeom prst="rect">
            <a:avLst/>
          </a:prstGeom>
          <a:solidFill>
            <a:srgbClr val="0079BC"/>
          </a:solidFill>
        </p:spPr>
        <p:txBody>
          <a:bodyPr wrap="square" lIns="82104" tIns="41052" rIns="82104" bIns="41052">
            <a:spAutoFit/>
          </a:bodyPr>
          <a:lstStyle/>
          <a:p>
            <a:pPr algn="ctr"/>
            <a:r>
              <a:rPr lang="de-CH" sz="1300" b="1" dirty="0" err="1">
                <a:solidFill>
                  <a:schemeClr val="bg1"/>
                </a:solidFill>
              </a:rPr>
              <a:t>delegative</a:t>
            </a:r>
            <a:r>
              <a:rPr lang="de-CH" sz="1300" b="1" dirty="0">
                <a:solidFill>
                  <a:schemeClr val="bg1"/>
                </a:solidFill>
              </a:rPr>
              <a:t> bis demokratische Führung </a:t>
            </a:r>
            <a:r>
              <a:rPr lang="de-CH" sz="1300" dirty="0">
                <a:solidFill>
                  <a:schemeClr val="bg1"/>
                </a:solidFill>
              </a:rPr>
              <a:t>(Beobachten, Fragen stellen, Zuhören, Teilen, Delegieren)</a:t>
            </a:r>
          </a:p>
        </p:txBody>
      </p:sp>
      <p:sp>
        <p:nvSpPr>
          <p:cNvPr id="27" name="Fußzeilenplatzhalt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grpSp>
        <p:nvGrpSpPr>
          <p:cNvPr id="28" name="Gruppieren 27"/>
          <p:cNvGrpSpPr>
            <a:grpSpLocks noChangeAspect="1"/>
          </p:cNvGrpSpPr>
          <p:nvPr/>
        </p:nvGrpSpPr>
        <p:grpSpPr>
          <a:xfrm>
            <a:off x="8100392" y="260648"/>
            <a:ext cx="720079" cy="635013"/>
            <a:chOff x="899593" y="2215163"/>
            <a:chExt cx="3744416" cy="3302070"/>
          </a:xfrm>
        </p:grpSpPr>
        <p:sp>
          <p:nvSpPr>
            <p:cNvPr id="29" name="Ellipse 28"/>
            <p:cNvSpPr>
              <a:spLocks noChangeAspect="1"/>
            </p:cNvSpPr>
            <p:nvPr/>
          </p:nvSpPr>
          <p:spPr>
            <a:xfrm>
              <a:off x="1997350" y="2215163"/>
              <a:ext cx="1602807" cy="169202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Ellipse 29"/>
            <p:cNvSpPr/>
            <p:nvPr/>
          </p:nvSpPr>
          <p:spPr>
            <a:xfrm>
              <a:off x="899593" y="3886090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Ellipse 30"/>
            <p:cNvSpPr/>
            <p:nvPr/>
          </p:nvSpPr>
          <p:spPr>
            <a:xfrm>
              <a:off x="2954225" y="3893646"/>
              <a:ext cx="1689784" cy="1623587"/>
            </a:xfrm>
            <a:prstGeom prst="ellipse">
              <a:avLst/>
            </a:prstGeom>
            <a:solidFill>
              <a:srgbClr val="31BC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Ellipse 31"/>
            <p:cNvSpPr/>
            <p:nvPr/>
          </p:nvSpPr>
          <p:spPr>
            <a:xfrm>
              <a:off x="1997349" y="3368898"/>
              <a:ext cx="1602807" cy="1623587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750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 smtClean="0"/>
              <a:t>Anregungen für Kirchgemeinden</a:t>
            </a:r>
            <a:br>
              <a:rPr lang="de-CH" sz="2400" b="1" dirty="0" smtClean="0"/>
            </a:br>
            <a:r>
              <a:rPr lang="de-CH" sz="2400" dirty="0" smtClean="0"/>
              <a:t>Fragen und Instrumente für den Wandel</a:t>
            </a:r>
            <a:endParaRPr lang="de-DE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61</a:t>
            </a:fld>
            <a:endParaRPr lang="de-CH"/>
          </a:p>
        </p:txBody>
      </p:sp>
      <p:grpSp>
        <p:nvGrpSpPr>
          <p:cNvPr id="8" name="Gruppieren 7"/>
          <p:cNvGrpSpPr/>
          <p:nvPr/>
        </p:nvGrpSpPr>
        <p:grpSpPr>
          <a:xfrm>
            <a:off x="5220072" y="2276872"/>
            <a:ext cx="3744416" cy="3302070"/>
            <a:chOff x="1763687" y="1844824"/>
            <a:chExt cx="5472609" cy="4680520"/>
          </a:xfrm>
        </p:grpSpPr>
        <p:sp>
          <p:nvSpPr>
            <p:cNvPr id="9" name="Ellipse 8"/>
            <p:cNvSpPr>
              <a:spLocks noChangeAspect="1"/>
            </p:cNvSpPr>
            <p:nvPr/>
          </p:nvSpPr>
          <p:spPr>
            <a:xfrm>
              <a:off x="3368101" y="1844824"/>
              <a:ext cx="2342565" cy="239836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r>
                <a:rPr lang="de-CH" sz="160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Inhaltliche</a:t>
              </a:r>
              <a:r>
                <a:rPr lang="de-CH" sz="1600" b="1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Strategie</a:t>
              </a:r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1763687" y="4213280"/>
              <a:ext cx="2469685" cy="2301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r>
                <a:rPr lang="de-CH" sz="1600" b="1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Strukturen</a:t>
              </a:r>
              <a:endParaRPr lang="de-CH" sz="1600" b="1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4766611" y="4223990"/>
              <a:ext cx="2469685" cy="2301354"/>
            </a:xfrm>
            <a:prstGeom prst="ellipse">
              <a:avLst/>
            </a:prstGeom>
            <a:solidFill>
              <a:srgbClr val="31BC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r>
                <a:rPr lang="de-CH" sz="16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Kultur</a:t>
              </a:r>
              <a:endParaRPr lang="de-CH" sz="16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3368100" y="3480186"/>
              <a:ext cx="2342565" cy="2301354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CH" b="1" dirty="0" smtClean="0">
                  <a:solidFill>
                    <a:srgbClr val="FFFFFF"/>
                  </a:solidFill>
                  <a:cs typeface="Arial" panose="020B0604020202020204" pitchFamily="34" charset="0"/>
                </a:rPr>
                <a:t>Vision</a:t>
              </a:r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" t="4808" r="6186" b="3690"/>
          <a:stretch>
            <a:fillRect/>
          </a:stretch>
        </p:blipFill>
        <p:spPr>
          <a:xfrm>
            <a:off x="889826" y="2243095"/>
            <a:ext cx="4089046" cy="2914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183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 smtClean="0"/>
              <a:t>Kultur: Auf welche Art und Weise? </a:t>
            </a:r>
            <a:endParaRPr lang="de-CH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00001" y="2240260"/>
            <a:ext cx="4536095" cy="41183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1500" dirty="0" smtClean="0"/>
              <a:t>Fragen zur Weiterentwicklung der Kultur</a:t>
            </a:r>
          </a:p>
          <a:p>
            <a:pPr marL="180944" indent="-180944">
              <a:buFont typeface="Arial" panose="020B0604020202020204" pitchFamily="34" charset="0"/>
              <a:buChar char="•"/>
            </a:pPr>
            <a:r>
              <a:rPr lang="de-CH" sz="1500" b="0" dirty="0" smtClean="0"/>
              <a:t>Auf welche Art und Weise arbeiten wir in unserer Kirchgemeinde zusammen?</a:t>
            </a:r>
          </a:p>
          <a:p>
            <a:pPr marL="180944" indent="-180944">
              <a:buFont typeface="Arial" panose="020B0604020202020204" pitchFamily="34" charset="0"/>
              <a:buChar char="•"/>
            </a:pPr>
            <a:r>
              <a:rPr lang="de-CH" sz="1500" b="0" dirty="0" smtClean="0"/>
              <a:t>Welche Kultur brauchen wir, um unsere Vision und unsere Schwerpunkte erreichen zu können? </a:t>
            </a:r>
          </a:p>
          <a:p>
            <a:pPr marL="180944" indent="-180944">
              <a:buFont typeface="Arial" panose="020B0604020202020204" pitchFamily="34" charset="0"/>
              <a:buChar char="•"/>
            </a:pPr>
            <a:r>
              <a:rPr lang="de-CH" sz="1500" b="0" dirty="0" smtClean="0"/>
              <a:t>Welche Formen von Führung sind dazu geeignet?</a:t>
            </a:r>
          </a:p>
          <a:p>
            <a:pPr marL="180944" indent="-180944">
              <a:buFont typeface="Arial" panose="020B0604020202020204" pitchFamily="34" charset="0"/>
              <a:buChar char="•"/>
            </a:pPr>
            <a:r>
              <a:rPr lang="de-CH" sz="1500" b="0" dirty="0" smtClean="0"/>
              <a:t>Wie sind Kirchgemeindemitglieder einbezogen?</a:t>
            </a:r>
            <a:endParaRPr lang="de-CH" sz="1500" b="0" dirty="0"/>
          </a:p>
          <a:p>
            <a:pPr marL="180944" indent="-180944">
              <a:buFont typeface="Arial" panose="020B0604020202020204" pitchFamily="34" charset="0"/>
              <a:buChar char="•"/>
            </a:pPr>
            <a:r>
              <a:rPr lang="de-CH" sz="1500" b="0" dirty="0" smtClean="0"/>
              <a:t>Was sind unsere Werte, Gefühle und Befürchtungen und Sehnsüchte?</a:t>
            </a:r>
          </a:p>
          <a:p>
            <a:pPr marL="180944" indent="-180944">
              <a:buFont typeface="Arial" panose="020B0604020202020204" pitchFamily="34" charset="0"/>
              <a:buChar char="•"/>
            </a:pPr>
            <a:r>
              <a:rPr lang="de-CH" sz="1500" b="0" dirty="0" smtClean="0"/>
              <a:t>Was sind unsere verdeckten Regeln?</a:t>
            </a:r>
          </a:p>
          <a:p>
            <a:pPr marL="180944" indent="-180944">
              <a:buFont typeface="Arial" panose="020B0604020202020204" pitchFamily="34" charset="0"/>
              <a:buChar char="•"/>
            </a:pPr>
            <a:r>
              <a:rPr lang="de-CH" sz="1500" b="0" dirty="0" smtClean="0"/>
              <a:t>Wie </a:t>
            </a:r>
            <a:r>
              <a:rPr lang="de-CH" sz="1500" b="0" dirty="0"/>
              <a:t>gehen wir mit Unterschieden, auch in Glaubensansätzen, um?</a:t>
            </a:r>
          </a:p>
          <a:p>
            <a:pPr marL="180944" indent="-180944">
              <a:buFont typeface="Arial" panose="020B0604020202020204" pitchFamily="34" charset="0"/>
              <a:buChar char="•"/>
            </a:pPr>
            <a:r>
              <a:rPr lang="de-CH" sz="1500" b="0" dirty="0" err="1" smtClean="0"/>
              <a:t>Wieviel</a:t>
            </a:r>
            <a:r>
              <a:rPr lang="de-CH" sz="1500" b="0" dirty="0" smtClean="0"/>
              <a:t> </a:t>
            </a:r>
            <a:r>
              <a:rPr lang="de-CH" sz="1500" b="0" dirty="0"/>
              <a:t>Zeit nehmen wir </a:t>
            </a:r>
            <a:r>
              <a:rPr lang="de-CH" sz="1500" b="0" dirty="0" smtClean="0"/>
              <a:t>uns, eine </a:t>
            </a:r>
            <a:r>
              <a:rPr lang="de-CH" sz="1500" b="0" dirty="0"/>
              <a:t>gemeinsame </a:t>
            </a:r>
            <a:r>
              <a:rPr lang="de-CH" sz="1500" b="0" dirty="0" smtClean="0"/>
              <a:t>Kultur (weiter) </a:t>
            </a:r>
            <a:r>
              <a:rPr lang="de-CH" sz="1500" b="0" dirty="0"/>
              <a:t>zu </a:t>
            </a:r>
            <a:r>
              <a:rPr lang="de-CH" sz="1500" b="0" dirty="0" smtClean="0"/>
              <a:t>entwickeln?</a:t>
            </a:r>
            <a:endParaRPr lang="de-CH" sz="1500" b="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de-CH" sz="1500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62</a:t>
            </a:fld>
            <a:endParaRPr lang="de-CH"/>
          </a:p>
        </p:txBody>
      </p:sp>
      <p:sp>
        <p:nvSpPr>
          <p:cNvPr id="4" name="AutoShape 2" descr="Bildergebnis für iceberg under water"/>
          <p:cNvSpPr>
            <a:spLocks noChangeAspect="1" noChangeArrowheads="1"/>
          </p:cNvSpPr>
          <p:nvPr/>
        </p:nvSpPr>
        <p:spPr bwMode="auto">
          <a:xfrm>
            <a:off x="155575" y="-2841625"/>
            <a:ext cx="91440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4" name="AutoShape 4" descr="Bildergebnis für iceberg under water"/>
          <p:cNvSpPr>
            <a:spLocks noChangeAspect="1" noChangeArrowheads="1"/>
          </p:cNvSpPr>
          <p:nvPr/>
        </p:nvSpPr>
        <p:spPr bwMode="auto">
          <a:xfrm>
            <a:off x="307975" y="-2689225"/>
            <a:ext cx="91440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7174" name="Picture 6" descr="Eisberg, Wasser, Blau, Ozean, Eis, Unterwasser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799" y="2263217"/>
            <a:ext cx="3244072" cy="210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pieren 15"/>
          <p:cNvGrpSpPr>
            <a:grpSpLocks noChangeAspect="1"/>
          </p:cNvGrpSpPr>
          <p:nvPr/>
        </p:nvGrpSpPr>
        <p:grpSpPr>
          <a:xfrm>
            <a:off x="8100392" y="260648"/>
            <a:ext cx="720079" cy="635013"/>
            <a:chOff x="899593" y="2215163"/>
            <a:chExt cx="3744416" cy="3302070"/>
          </a:xfrm>
        </p:grpSpPr>
        <p:sp>
          <p:nvSpPr>
            <p:cNvPr id="17" name="Ellipse 16"/>
            <p:cNvSpPr>
              <a:spLocks noChangeAspect="1"/>
            </p:cNvSpPr>
            <p:nvPr/>
          </p:nvSpPr>
          <p:spPr>
            <a:xfrm>
              <a:off x="1997350" y="2215163"/>
              <a:ext cx="1602807" cy="169202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Ellipse 17"/>
            <p:cNvSpPr/>
            <p:nvPr/>
          </p:nvSpPr>
          <p:spPr>
            <a:xfrm>
              <a:off x="899593" y="3886090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Ellipse 18"/>
            <p:cNvSpPr/>
            <p:nvPr/>
          </p:nvSpPr>
          <p:spPr>
            <a:xfrm>
              <a:off x="2954225" y="3893646"/>
              <a:ext cx="1689784" cy="1623587"/>
            </a:xfrm>
            <a:prstGeom prst="ellipse">
              <a:avLst/>
            </a:prstGeom>
            <a:solidFill>
              <a:srgbClr val="31BC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Ellipse 19"/>
            <p:cNvSpPr/>
            <p:nvPr/>
          </p:nvSpPr>
          <p:spPr>
            <a:xfrm>
              <a:off x="1997349" y="3368898"/>
              <a:ext cx="1602807" cy="1623587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245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/>
          <p:cNvGrpSpPr/>
          <p:nvPr/>
        </p:nvGrpSpPr>
        <p:grpSpPr>
          <a:xfrm>
            <a:off x="4819002" y="1700809"/>
            <a:ext cx="4001470" cy="3960440"/>
            <a:chOff x="4746994" y="2018148"/>
            <a:chExt cx="4176463" cy="4176463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33" y="2708920"/>
              <a:ext cx="2808312" cy="280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ad 17"/>
            <p:cNvSpPr>
              <a:spLocks noChangeAspect="1"/>
            </p:cNvSpPr>
            <p:nvPr/>
          </p:nvSpPr>
          <p:spPr>
            <a:xfrm>
              <a:off x="4746994" y="2018148"/>
              <a:ext cx="4176463" cy="4176463"/>
            </a:xfrm>
            <a:prstGeom prst="donut">
              <a:avLst>
                <a:gd name="adj" fmla="val 1631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/>
              <a:t>Kultur: Auf welche Art und Weise? </a:t>
            </a:r>
            <a:endParaRPr lang="de-CH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99593" y="1916832"/>
            <a:ext cx="4824536" cy="4118380"/>
          </a:xfrm>
        </p:spPr>
        <p:txBody>
          <a:bodyPr/>
          <a:lstStyle/>
          <a:p>
            <a:pPr marL="0" indent="0">
              <a:spcBef>
                <a:spcPts val="384"/>
              </a:spcBef>
              <a:buNone/>
            </a:pPr>
            <a:r>
              <a:rPr lang="de-CH" sz="1600" dirty="0" smtClean="0"/>
              <a:t>Instrumente und Prozesse zur Förderung einer gemeinsamen Kultur:</a:t>
            </a:r>
          </a:p>
          <a:p>
            <a:pPr marL="180944" indent="-180944">
              <a:spcBef>
                <a:spcPts val="384"/>
              </a:spcBef>
            </a:pPr>
            <a:r>
              <a:rPr lang="de-CH" sz="1600" b="0" dirty="0" smtClean="0"/>
              <a:t>„Dialog zum Miteinander der Kulturen“ </a:t>
            </a:r>
            <a:endParaRPr lang="de-CH" sz="1600" b="0" dirty="0"/>
          </a:p>
          <a:p>
            <a:pPr marL="180944" indent="-180944">
              <a:spcBef>
                <a:spcPts val="384"/>
              </a:spcBef>
            </a:pPr>
            <a:r>
              <a:rPr lang="de-CH" sz="1600" b="0" dirty="0" smtClean="0"/>
              <a:t>Prozess Kirche in der Region (Integration lokaler Kulturen in eine regionale Perspektive) </a:t>
            </a:r>
          </a:p>
          <a:p>
            <a:pPr marL="180944" indent="-180944">
              <a:spcBef>
                <a:spcPts val="384"/>
              </a:spcBef>
            </a:pPr>
            <a:r>
              <a:rPr lang="de-CH" sz="1600" b="0" dirty="0" smtClean="0"/>
              <a:t>Gemeindeentwicklung via wertschätzender Sozialraumanalyse</a:t>
            </a:r>
          </a:p>
          <a:p>
            <a:pPr marL="180944" indent="-180944">
              <a:spcBef>
                <a:spcPts val="384"/>
              </a:spcBef>
            </a:pPr>
            <a:r>
              <a:rPr lang="de-CH" sz="1600" b="0" dirty="0" smtClean="0"/>
              <a:t>Supervision und Intervision</a:t>
            </a:r>
          </a:p>
          <a:p>
            <a:pPr marL="180944" indent="-180944">
              <a:spcBef>
                <a:spcPts val="384"/>
              </a:spcBef>
            </a:pPr>
            <a:r>
              <a:rPr lang="de-CH" sz="1600" b="0" dirty="0" smtClean="0"/>
              <a:t>Berücksichtigung von Change Phasen und Phasen der Teamentwicklung</a:t>
            </a:r>
          </a:p>
          <a:p>
            <a:pPr marL="180944" indent="-180944">
              <a:spcBef>
                <a:spcPts val="384"/>
              </a:spcBef>
            </a:pPr>
            <a:r>
              <a:rPr lang="de-CH" sz="1600" b="0" dirty="0" smtClean="0"/>
              <a:t>Veränderungsdiagnose anhand </a:t>
            </a:r>
            <a:br>
              <a:rPr lang="de-CH" sz="1600" b="0" dirty="0" smtClean="0"/>
            </a:br>
            <a:r>
              <a:rPr lang="de-CH" sz="1600" b="0" dirty="0" smtClean="0"/>
              <a:t>«4-Zimmerwohnung»</a:t>
            </a:r>
          </a:p>
          <a:p>
            <a:pPr marL="180944" indent="-180944">
              <a:spcBef>
                <a:spcPts val="384"/>
              </a:spcBef>
            </a:pPr>
            <a:r>
              <a:rPr lang="de-CH" sz="1600" b="0" dirty="0" smtClean="0"/>
              <a:t>Stufen der Partizipation: Führungs- und Leitungsstile reflektieren</a:t>
            </a:r>
          </a:p>
          <a:p>
            <a:pPr marL="180944" indent="-180944">
              <a:spcBef>
                <a:spcPts val="384"/>
              </a:spcBef>
            </a:pPr>
            <a:r>
              <a:rPr lang="de-CH" sz="1600" b="0" dirty="0"/>
              <a:t>Methoden der Partizipation </a:t>
            </a:r>
          </a:p>
          <a:p>
            <a:pPr marL="180944" indent="-180944">
              <a:spcBef>
                <a:spcPts val="384"/>
              </a:spcBef>
            </a:pPr>
            <a:endParaRPr lang="de-CH" sz="1600" b="0" dirty="0" smtClean="0"/>
          </a:p>
          <a:p>
            <a:pPr marL="0" indent="0">
              <a:spcBef>
                <a:spcPts val="384"/>
              </a:spcBef>
              <a:buNone/>
            </a:pPr>
            <a:endParaRPr lang="de-CH" sz="1600" b="0" dirty="0" smtClean="0"/>
          </a:p>
          <a:p>
            <a:pPr marL="180944" indent="-180944">
              <a:spcBef>
                <a:spcPts val="384"/>
              </a:spcBef>
            </a:pPr>
            <a:endParaRPr lang="de-CH" sz="1600" b="0" dirty="0" smtClean="0"/>
          </a:p>
          <a:p>
            <a:pPr marL="0" indent="0">
              <a:spcBef>
                <a:spcPts val="384"/>
              </a:spcBef>
              <a:buNone/>
            </a:pPr>
            <a:endParaRPr lang="de-CH" sz="1600" b="0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63</a:t>
            </a:fld>
            <a:endParaRPr lang="de-CH"/>
          </a:p>
        </p:txBody>
      </p:sp>
      <p:grpSp>
        <p:nvGrpSpPr>
          <p:cNvPr id="19" name="Gruppieren 18"/>
          <p:cNvGrpSpPr>
            <a:grpSpLocks noChangeAspect="1"/>
          </p:cNvGrpSpPr>
          <p:nvPr/>
        </p:nvGrpSpPr>
        <p:grpSpPr>
          <a:xfrm>
            <a:off x="8100392" y="260648"/>
            <a:ext cx="720079" cy="635013"/>
            <a:chOff x="899593" y="2215163"/>
            <a:chExt cx="3744416" cy="3302070"/>
          </a:xfrm>
        </p:grpSpPr>
        <p:sp>
          <p:nvSpPr>
            <p:cNvPr id="20" name="Ellipse 19"/>
            <p:cNvSpPr>
              <a:spLocks noChangeAspect="1"/>
            </p:cNvSpPr>
            <p:nvPr/>
          </p:nvSpPr>
          <p:spPr>
            <a:xfrm>
              <a:off x="1997350" y="2215163"/>
              <a:ext cx="1602807" cy="169202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965" tIns="39981" rIns="79965" bIns="39981" rtlCol="0" anchor="t"/>
            <a:lstStyle/>
            <a:p>
              <a:pPr algn="ct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Ellipse 20"/>
            <p:cNvSpPr/>
            <p:nvPr/>
          </p:nvSpPr>
          <p:spPr>
            <a:xfrm>
              <a:off x="899593" y="3886090"/>
              <a:ext cx="1689784" cy="162358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26" rIns="91251" bIns="45626" rtlCol="0" anchor="ctr"/>
            <a:lstStyle/>
            <a:p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Ellipse 21"/>
            <p:cNvSpPr/>
            <p:nvPr/>
          </p:nvSpPr>
          <p:spPr>
            <a:xfrm>
              <a:off x="2954225" y="3893646"/>
              <a:ext cx="1689784" cy="1623587"/>
            </a:xfrm>
            <a:prstGeom prst="ellipse">
              <a:avLst/>
            </a:prstGeom>
            <a:solidFill>
              <a:srgbClr val="31BC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51" tIns="45626" rIns="0" bIns="45626" rtlCol="0" anchor="ctr"/>
            <a:lstStyle/>
            <a:p>
              <a:pPr algn="r"/>
              <a:endParaRPr lang="de-CH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Ellipse 22"/>
            <p:cNvSpPr/>
            <p:nvPr/>
          </p:nvSpPr>
          <p:spPr>
            <a:xfrm>
              <a:off x="1997349" y="3368898"/>
              <a:ext cx="1602807" cy="1623587"/>
            </a:xfrm>
            <a:prstGeom prst="ellipse">
              <a:avLst/>
            </a:prstGeom>
            <a:solidFill>
              <a:srgbClr val="007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CH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55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0000" y="1231644"/>
            <a:ext cx="8243999" cy="936104"/>
          </a:xfrm>
        </p:spPr>
        <p:txBody>
          <a:bodyPr/>
          <a:lstStyle/>
          <a:p>
            <a:r>
              <a:rPr lang="de-CH" b="1" dirty="0" smtClean="0"/>
              <a:t>Unterstützungen durch Zürcher Landeskirche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sz="1800" b="0" dirty="0"/>
              <a:t>Ansprechpersonen </a:t>
            </a:r>
            <a:r>
              <a:rPr lang="de-CH" sz="1800" b="0" dirty="0" smtClean="0"/>
              <a:t>für </a:t>
            </a:r>
            <a:r>
              <a:rPr lang="de-CH" sz="1800" b="0" dirty="0"/>
              <a:t>jeden </a:t>
            </a:r>
            <a:r>
              <a:rPr lang="de-CH" sz="1800" b="0" dirty="0" smtClean="0"/>
              <a:t>Bezirk: </a:t>
            </a:r>
            <a:br>
              <a:rPr lang="de-CH" sz="1800" b="0" dirty="0" smtClean="0"/>
            </a:br>
            <a:r>
              <a:rPr lang="de-CH" sz="1400" b="0" dirty="0" smtClean="0">
                <a:hlinkClick r:id="rId2"/>
              </a:rPr>
              <a:t>http</a:t>
            </a:r>
            <a:r>
              <a:rPr lang="de-CH" sz="1400" b="0" dirty="0">
                <a:hlinkClick r:id="rId2"/>
              </a:rPr>
              <a:t>://</a:t>
            </a:r>
            <a:r>
              <a:rPr lang="de-CH" sz="1400" b="0" dirty="0" smtClean="0">
                <a:hlinkClick r:id="rId2"/>
              </a:rPr>
              <a:t>www.kirchgemeindeplus.ch/kontakt/gkd-ansprechpersonen-je-bezirk</a:t>
            </a:r>
            <a:r>
              <a:rPr lang="de-CH" sz="1400" b="0" dirty="0" smtClean="0"/>
              <a:t> </a:t>
            </a:r>
          </a:p>
          <a:p>
            <a:r>
              <a:rPr lang="de-CH" sz="1800" b="0" dirty="0" smtClean="0"/>
              <a:t>Kostenbeiträge an </a:t>
            </a:r>
            <a:r>
              <a:rPr lang="de-CH" sz="1800" b="0" dirty="0" err="1" smtClean="0"/>
              <a:t>KirchGemeindePlus</a:t>
            </a:r>
            <a:r>
              <a:rPr lang="de-CH" sz="1800" b="0" dirty="0" smtClean="0"/>
              <a:t>-Aufwände von </a:t>
            </a:r>
            <a:r>
              <a:rPr lang="de-CH" sz="1800" b="0" dirty="0"/>
              <a:t>Kirchgemeinden:</a:t>
            </a:r>
            <a:br>
              <a:rPr lang="de-CH" sz="1800" b="0" dirty="0"/>
            </a:br>
            <a:r>
              <a:rPr lang="de-CH" sz="1400" b="0" dirty="0">
                <a:hlinkClick r:id="rId3"/>
              </a:rPr>
              <a:t>http://</a:t>
            </a:r>
            <a:r>
              <a:rPr lang="de-CH" sz="1400" b="0" dirty="0" smtClean="0">
                <a:hlinkClick r:id="rId3"/>
              </a:rPr>
              <a:t>www.kirchgemeindeplus.ch/praxis/projektbeitraege-leitlinien-2017-1</a:t>
            </a:r>
            <a:r>
              <a:rPr lang="de-CH" sz="1400" b="0" dirty="0" smtClean="0"/>
              <a:t> </a:t>
            </a:r>
            <a:endParaRPr lang="de-CH" sz="1400" b="0" dirty="0"/>
          </a:p>
          <a:p>
            <a:r>
              <a:rPr lang="de-CH" sz="1800" b="0" dirty="0" smtClean="0"/>
              <a:t>Prozessbegleitungs- und </a:t>
            </a:r>
            <a:r>
              <a:rPr lang="de-CH" sz="1800" b="0" dirty="0"/>
              <a:t>Projektleitungs-Empfehlungen:</a:t>
            </a:r>
            <a:br>
              <a:rPr lang="de-CH" sz="1800" b="0" dirty="0"/>
            </a:br>
            <a:r>
              <a:rPr lang="de-CH" sz="1400" b="0" dirty="0">
                <a:hlinkClick r:id="rId4"/>
              </a:rPr>
              <a:t>http://</a:t>
            </a:r>
            <a:r>
              <a:rPr lang="de-CH" sz="1400" b="0" dirty="0" smtClean="0">
                <a:hlinkClick r:id="rId4"/>
              </a:rPr>
              <a:t>www.kirchgemeindeplus.ch/praxis/prozessbegleiterinnen</a:t>
            </a:r>
            <a:r>
              <a:rPr lang="de-CH" sz="1400" b="0" dirty="0" smtClean="0"/>
              <a:t> </a:t>
            </a:r>
            <a:endParaRPr lang="de-CH" sz="1400" b="0" dirty="0"/>
          </a:p>
          <a:p>
            <a:r>
              <a:rPr lang="de-CH" sz="1800" b="0" dirty="0" smtClean="0"/>
              <a:t>Bildungsangebote </a:t>
            </a:r>
            <a:r>
              <a:rPr lang="de-CH" sz="1800" b="0" dirty="0"/>
              <a:t>der Landeskirche:</a:t>
            </a:r>
            <a:br>
              <a:rPr lang="de-CH" sz="1800" b="0" dirty="0"/>
            </a:br>
            <a:r>
              <a:rPr lang="de-CH" sz="1400" b="0" dirty="0">
                <a:hlinkClick r:id="rId5"/>
              </a:rPr>
              <a:t>https://</a:t>
            </a:r>
            <a:r>
              <a:rPr lang="de-CH" sz="1400" b="0" dirty="0" smtClean="0">
                <a:hlinkClick r:id="rId5"/>
              </a:rPr>
              <a:t>www.zhref.ch/intern/kurse/kurse-2018</a:t>
            </a:r>
            <a:r>
              <a:rPr lang="de-CH" sz="1400" b="0" dirty="0" smtClean="0"/>
              <a:t> </a:t>
            </a:r>
          </a:p>
          <a:p>
            <a:r>
              <a:rPr lang="de-CH" sz="1800" b="0" dirty="0" smtClean="0"/>
              <a:t>«</a:t>
            </a:r>
            <a:r>
              <a:rPr lang="de-CH" sz="1800" b="0" dirty="0" err="1" smtClean="0"/>
              <a:t>good</a:t>
            </a:r>
            <a:r>
              <a:rPr lang="de-CH" sz="1800" b="0" dirty="0" smtClean="0"/>
              <a:t> </a:t>
            </a:r>
            <a:r>
              <a:rPr lang="de-CH" sz="1800" b="0" dirty="0" err="1" smtClean="0"/>
              <a:t>practice</a:t>
            </a:r>
            <a:r>
              <a:rPr lang="de-CH" sz="1800" b="0" dirty="0" smtClean="0"/>
              <a:t>» Kommunikation:</a:t>
            </a:r>
            <a:r>
              <a:rPr lang="de-CH" sz="1800" b="0" dirty="0"/>
              <a:t/>
            </a:r>
            <a:br>
              <a:rPr lang="de-CH" sz="1800" b="0" dirty="0"/>
            </a:br>
            <a:r>
              <a:rPr lang="de-CH" sz="1400" b="0" dirty="0">
                <a:hlinkClick r:id="rId6"/>
              </a:rPr>
              <a:t>http://</a:t>
            </a:r>
            <a:r>
              <a:rPr lang="de-CH" sz="1400" b="0" dirty="0" smtClean="0">
                <a:hlinkClick r:id="rId6"/>
              </a:rPr>
              <a:t>www.kirchgemeindeplus.ch/beispiele</a:t>
            </a:r>
            <a:r>
              <a:rPr lang="de-CH" sz="1400" b="0" dirty="0" smtClean="0"/>
              <a:t> </a:t>
            </a:r>
          </a:p>
          <a:p>
            <a:r>
              <a:rPr lang="de-CH" sz="1800" b="0" dirty="0" smtClean="0"/>
              <a:t>Beratung in verschiedenen Fragen und Anliegen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64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0614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0001" y="1231645"/>
            <a:ext cx="7812000" cy="599370"/>
          </a:xfrm>
        </p:spPr>
        <p:txBody>
          <a:bodyPr/>
          <a:lstStyle/>
          <a:p>
            <a:r>
              <a:rPr lang="de-CH" dirty="0" smtClean="0"/>
              <a:t>Haben Sie Fragen</a:t>
            </a:r>
            <a:r>
              <a:rPr lang="de-CH" dirty="0"/>
              <a:t/>
            </a:r>
            <a:br>
              <a:rPr lang="de-CH" dirty="0"/>
            </a:br>
            <a:endParaRPr lang="de-CH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0046"/>
            <a:ext cx="9144000" cy="3898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77" y="565943"/>
            <a:ext cx="1578440" cy="2314574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65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3" name="Textfeld 2"/>
          <p:cNvSpPr txBox="1"/>
          <p:nvPr/>
        </p:nvSpPr>
        <p:spPr>
          <a:xfrm>
            <a:off x="2195736" y="5684402"/>
            <a:ext cx="6820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CH" sz="2800" dirty="0" smtClean="0">
                <a:solidFill>
                  <a:schemeClr val="bg1"/>
                </a:solidFill>
              </a:rPr>
              <a:t>Herzlichen Dank für Ihre Aufmerksamkeit!</a:t>
            </a:r>
            <a:endParaRPr lang="de-D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13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Ausgangslage: </a:t>
            </a:r>
            <a:r>
              <a:rPr lang="de-DE" sz="2400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 den letzten Jahren nahm die Anzahl Reformierter ab. Es ist keine Trendumkehr in Aussicht</a:t>
            </a:r>
            <a:endParaRPr lang="de-DE" sz="2400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CC72-5E46-4DD1-A60D-902FE8E63EBF}" type="slidenum">
              <a:rPr lang="de-CH" smtClean="0"/>
              <a:pPr/>
              <a:t>7</a:t>
            </a:fld>
            <a:endParaRPr lang="de-CH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2"/>
          <a:stretch/>
        </p:blipFill>
        <p:spPr bwMode="auto">
          <a:xfrm>
            <a:off x="899591" y="2603353"/>
            <a:ext cx="3859977" cy="347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/>
        </p:nvSpPr>
        <p:spPr>
          <a:xfrm>
            <a:off x="899592" y="2243313"/>
            <a:ext cx="3888432" cy="2880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1" dirty="0" smtClean="0">
                <a:solidFill>
                  <a:schemeClr val="tx1"/>
                </a:solidFill>
              </a:rPr>
              <a:t>In der Schweiz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4861992" y="2243313"/>
            <a:ext cx="3888432" cy="2880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1" dirty="0" smtClean="0">
                <a:solidFill>
                  <a:schemeClr val="tx1"/>
                </a:solidFill>
              </a:rPr>
              <a:t>Im Kanton Zürich</a:t>
            </a:r>
            <a:endParaRPr lang="de-DE" b="1" dirty="0">
              <a:solidFill>
                <a:schemeClr val="tx1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252" y="2852935"/>
            <a:ext cx="3888432" cy="194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2" t="52412" r="32938" b="14809"/>
          <a:stretch/>
        </p:blipFill>
        <p:spPr bwMode="auto">
          <a:xfrm>
            <a:off x="4828252" y="5085184"/>
            <a:ext cx="3488164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feld 21"/>
          <p:cNvSpPr txBox="1"/>
          <p:nvPr/>
        </p:nvSpPr>
        <p:spPr>
          <a:xfrm>
            <a:off x="4828252" y="4784904"/>
            <a:ext cx="15744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b="1" dirty="0" smtClean="0"/>
              <a:t>Absolute Zahlen</a:t>
            </a:r>
            <a:endParaRPr lang="de-DE" sz="1400" b="1" dirty="0"/>
          </a:p>
        </p:txBody>
      </p:sp>
      <p:sp>
        <p:nvSpPr>
          <p:cNvPr id="35" name="Textfeld 34"/>
          <p:cNvSpPr txBox="1"/>
          <p:nvPr/>
        </p:nvSpPr>
        <p:spPr>
          <a:xfrm>
            <a:off x="4828252" y="2533234"/>
            <a:ext cx="1098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b="1" dirty="0" smtClean="0"/>
              <a:t>Relationen</a:t>
            </a:r>
            <a:endParaRPr lang="de-DE" sz="1400" b="1" dirty="0"/>
          </a:p>
        </p:txBody>
      </p:sp>
      <p:sp>
        <p:nvSpPr>
          <p:cNvPr id="23" name="Textfeld 22"/>
          <p:cNvSpPr txBox="1"/>
          <p:nvPr/>
        </p:nvSpPr>
        <p:spPr>
          <a:xfrm rot="16200000">
            <a:off x="6387372" y="4202768"/>
            <a:ext cx="50545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800" dirty="0"/>
              <a:t>Quelle: https://www.bfs.admin.ch/bfs/de/home/statistiken/bevoelkerung/sprachen-religionen/religionen.html</a:t>
            </a:r>
            <a:endParaRPr lang="de-DE" sz="800" dirty="0"/>
          </a:p>
        </p:txBody>
      </p:sp>
      <p:grpSp>
        <p:nvGrpSpPr>
          <p:cNvPr id="19" name="Gruppieren 18"/>
          <p:cNvGrpSpPr/>
          <p:nvPr/>
        </p:nvGrpSpPr>
        <p:grpSpPr>
          <a:xfrm>
            <a:off x="7560000" y="180000"/>
            <a:ext cx="1484096" cy="1008112"/>
            <a:chOff x="1918320" y="2276872"/>
            <a:chExt cx="5100414" cy="3646272"/>
          </a:xfrm>
        </p:grpSpPr>
        <p:sp>
          <p:nvSpPr>
            <p:cNvPr id="20" name="Sechseck 19"/>
            <p:cNvSpPr>
              <a:spLocks/>
            </p:cNvSpPr>
            <p:nvPr/>
          </p:nvSpPr>
          <p:spPr>
            <a:xfrm>
              <a:off x="3567100" y="2276872"/>
              <a:ext cx="1800200" cy="1148678"/>
            </a:xfrm>
            <a:prstGeom prst="hexago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1" name="Sechseck 20"/>
            <p:cNvSpPr>
              <a:spLocks/>
            </p:cNvSpPr>
            <p:nvPr/>
          </p:nvSpPr>
          <p:spPr>
            <a:xfrm>
              <a:off x="5218534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4" name="Sechseck 23"/>
            <p:cNvSpPr>
              <a:spLocks/>
            </p:cNvSpPr>
            <p:nvPr/>
          </p:nvSpPr>
          <p:spPr>
            <a:xfrm>
              <a:off x="5218534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7" name="Sechseck 26"/>
            <p:cNvSpPr>
              <a:spLocks/>
            </p:cNvSpPr>
            <p:nvPr/>
          </p:nvSpPr>
          <p:spPr>
            <a:xfrm>
              <a:off x="3567100" y="4774466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8" name="Sechseck 27"/>
            <p:cNvSpPr>
              <a:spLocks/>
            </p:cNvSpPr>
            <p:nvPr/>
          </p:nvSpPr>
          <p:spPr>
            <a:xfrm>
              <a:off x="1918320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9" name="Sechseck 28"/>
            <p:cNvSpPr>
              <a:spLocks/>
            </p:cNvSpPr>
            <p:nvPr/>
          </p:nvSpPr>
          <p:spPr>
            <a:xfrm>
              <a:off x="1918320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72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3382130"/>
              </p:ext>
            </p:extLst>
          </p:nvPr>
        </p:nvGraphicFramePr>
        <p:xfrm>
          <a:off x="790967" y="2204864"/>
          <a:ext cx="3322063" cy="3495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Diagramm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6652742"/>
              </p:ext>
            </p:extLst>
          </p:nvPr>
        </p:nvGraphicFramePr>
        <p:xfrm>
          <a:off x="4302862" y="2204864"/>
          <a:ext cx="3322063" cy="3495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Ausgangslage: </a:t>
            </a:r>
            <a:r>
              <a:rPr lang="de-DE" sz="2400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Trotz Bevölkerungswachstum im </a:t>
            </a:r>
            <a:r>
              <a:rPr lang="de-DE" sz="2400" dirty="0" err="1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Kt</a:t>
            </a:r>
            <a:r>
              <a:rPr lang="de-DE" sz="2400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ZH  sinkt bis 2030 die Anzahl der Reformierten stetig</a:t>
            </a:r>
            <a:endParaRPr lang="de-DE" sz="2400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CC72-5E46-4DD1-A60D-902FE8E63EBF}" type="slidenum">
              <a:rPr lang="de-CH" smtClean="0"/>
              <a:pPr/>
              <a:t>8</a:t>
            </a:fld>
            <a:endParaRPr lang="de-CH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7560000" y="180000"/>
            <a:ext cx="1484096" cy="1008112"/>
            <a:chOff x="1918320" y="2276872"/>
            <a:chExt cx="5100414" cy="3646272"/>
          </a:xfrm>
        </p:grpSpPr>
        <p:sp>
          <p:nvSpPr>
            <p:cNvPr id="14" name="Sechseck 13"/>
            <p:cNvSpPr>
              <a:spLocks/>
            </p:cNvSpPr>
            <p:nvPr/>
          </p:nvSpPr>
          <p:spPr>
            <a:xfrm>
              <a:off x="3567100" y="2276872"/>
              <a:ext cx="1800200" cy="1148678"/>
            </a:xfrm>
            <a:prstGeom prst="hexago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5" name="Sechseck 14"/>
            <p:cNvSpPr>
              <a:spLocks/>
            </p:cNvSpPr>
            <p:nvPr/>
          </p:nvSpPr>
          <p:spPr>
            <a:xfrm>
              <a:off x="5218534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6" name="Sechseck 15"/>
            <p:cNvSpPr>
              <a:spLocks/>
            </p:cNvSpPr>
            <p:nvPr/>
          </p:nvSpPr>
          <p:spPr>
            <a:xfrm>
              <a:off x="5218534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7" name="Sechseck 16"/>
            <p:cNvSpPr>
              <a:spLocks/>
            </p:cNvSpPr>
            <p:nvPr/>
          </p:nvSpPr>
          <p:spPr>
            <a:xfrm>
              <a:off x="3567100" y="4774466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9" name="Sechseck 18"/>
            <p:cNvSpPr>
              <a:spLocks/>
            </p:cNvSpPr>
            <p:nvPr/>
          </p:nvSpPr>
          <p:spPr>
            <a:xfrm>
              <a:off x="1918320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0" name="Sechseck 19"/>
            <p:cNvSpPr>
              <a:spLocks/>
            </p:cNvSpPr>
            <p:nvPr/>
          </p:nvSpPr>
          <p:spPr>
            <a:xfrm>
              <a:off x="1918320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409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/>
          <p:cNvSpPr/>
          <p:nvPr/>
        </p:nvSpPr>
        <p:spPr>
          <a:xfrm>
            <a:off x="890067" y="4388739"/>
            <a:ext cx="4392488" cy="208097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899592" y="2236499"/>
            <a:ext cx="4392488" cy="208097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b="1" dirty="0" smtClean="0"/>
              <a:t>Ausgangslage: </a:t>
            </a:r>
            <a:r>
              <a:rPr lang="de-CH" sz="2400" dirty="0" smtClean="0"/>
              <a:t>Wie Menschen leben und arbeiten, hat sich sehr in den letzten Jahrzehnten </a:t>
            </a:r>
            <a:r>
              <a:rPr lang="de-CH" sz="2400" dirty="0"/>
              <a:t>verändert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19872" y="2240260"/>
            <a:ext cx="1944216" cy="4118380"/>
          </a:xfrm>
        </p:spPr>
        <p:txBody>
          <a:bodyPr/>
          <a:lstStyle/>
          <a:p>
            <a:pPr marL="0" indent="0">
              <a:buNone/>
            </a:pPr>
            <a:r>
              <a:rPr lang="de-CH" sz="1600" b="0" dirty="0" smtClean="0"/>
              <a:t>1960 </a:t>
            </a:r>
            <a:r>
              <a:rPr lang="de-CH" sz="1600" b="0" dirty="0"/>
              <a:t>war die Welt noch </a:t>
            </a:r>
            <a:r>
              <a:rPr lang="de-CH" sz="1600" b="0" dirty="0" smtClean="0"/>
              <a:t>überschaubarer </a:t>
            </a:r>
            <a:r>
              <a:rPr lang="de-CH" sz="1600" b="0" dirty="0"/>
              <a:t>und scheinbar </a:t>
            </a:r>
            <a:r>
              <a:rPr lang="de-CH" sz="1600" b="0" dirty="0" smtClean="0"/>
              <a:t>geordneter ....</a:t>
            </a:r>
            <a:endParaRPr lang="de-CH" sz="1600" b="0" dirty="0"/>
          </a:p>
          <a:p>
            <a:pPr marL="0" indent="0">
              <a:buNone/>
            </a:pPr>
            <a:endParaRPr lang="de-CH" sz="1600" b="0" dirty="0" smtClean="0"/>
          </a:p>
          <a:p>
            <a:pPr marL="0" indent="0">
              <a:buNone/>
            </a:pPr>
            <a:endParaRPr lang="de-CH" sz="1600" b="0" dirty="0" smtClean="0"/>
          </a:p>
          <a:p>
            <a:pPr marL="0" indent="0">
              <a:buNone/>
            </a:pPr>
            <a:endParaRPr lang="de-CH" sz="1600" b="0" dirty="0"/>
          </a:p>
          <a:p>
            <a:pPr marL="0" indent="0">
              <a:buNone/>
            </a:pPr>
            <a:endParaRPr lang="de-CH" sz="1600" b="0" dirty="0" smtClean="0"/>
          </a:p>
          <a:p>
            <a:pPr marL="0" indent="0">
              <a:buNone/>
            </a:pPr>
            <a:endParaRPr lang="de-CH" sz="1600" b="0" dirty="0" smtClean="0"/>
          </a:p>
          <a:p>
            <a:pPr marL="0" indent="0">
              <a:buNone/>
            </a:pPr>
            <a:r>
              <a:rPr lang="de-CH" sz="1600" b="0" dirty="0" smtClean="0"/>
              <a:t>In der heutigen Zeit leben sie agil und flexibel auf Augenhöhe </a:t>
            </a:r>
            <a:br>
              <a:rPr lang="de-CH" sz="1600" b="0" dirty="0" smtClean="0"/>
            </a:br>
            <a:r>
              <a:rPr lang="de-CH" sz="1600" b="0" dirty="0" smtClean="0"/>
              <a:t>miteinander </a:t>
            </a:r>
            <a:r>
              <a:rPr lang="de-CH" sz="1600" b="0" dirty="0"/>
              <a:t>....</a:t>
            </a:r>
          </a:p>
          <a:p>
            <a:pPr marL="0" indent="0">
              <a:buNone/>
            </a:pPr>
            <a:endParaRPr lang="de-CH" sz="1600" b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smtClean="0"/>
              <a:t>© Gesamtkirchliche Dienste der Reformierten Landeskirche Zürich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49C8-CD7C-49A0-B2BB-E74A068D619E}" type="slidenum">
              <a:rPr lang="de-CH" smtClean="0"/>
              <a:pPr/>
              <a:t>9</a:t>
            </a:fld>
            <a:endParaRPr lang="de-CH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" r="7208"/>
          <a:stretch/>
        </p:blipFill>
        <p:spPr>
          <a:xfrm>
            <a:off x="899592" y="2236499"/>
            <a:ext cx="2476500" cy="208097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07" t="3152" r="12456" b="5115"/>
          <a:stretch/>
        </p:blipFill>
        <p:spPr>
          <a:xfrm>
            <a:off x="899592" y="4388739"/>
            <a:ext cx="2476500" cy="2080970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5446593" y="2233895"/>
            <a:ext cx="358990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 smtClean="0"/>
              <a:t>«Die </a:t>
            </a:r>
            <a:r>
              <a:rPr lang="de-CH" dirty="0"/>
              <a:t>Pluralisierung und Ausdifferenzierung der </a:t>
            </a:r>
            <a:r>
              <a:rPr lang="de-CH" dirty="0" smtClean="0"/>
              <a:t>Lebensstile </a:t>
            </a:r>
            <a:r>
              <a:rPr lang="de-CH" dirty="0"/>
              <a:t>werden universaler und </a:t>
            </a:r>
            <a:r>
              <a:rPr lang="de-CH" dirty="0" smtClean="0"/>
              <a:t>radikaler</a:t>
            </a:r>
            <a:r>
              <a:rPr lang="de-CH" dirty="0"/>
              <a:t>. Komplementär </a:t>
            </a:r>
            <a:r>
              <a:rPr lang="de-CH" dirty="0" smtClean="0"/>
              <a:t>dazu </a:t>
            </a:r>
            <a:r>
              <a:rPr lang="de-CH" dirty="0"/>
              <a:t>wächst auch die Tribalisierung. In der Schweiz wird </a:t>
            </a:r>
            <a:r>
              <a:rPr lang="de-CH" dirty="0" smtClean="0"/>
              <a:t>die </a:t>
            </a:r>
            <a:r>
              <a:rPr lang="de-CH" dirty="0"/>
              <a:t>Normalbiografie immer </a:t>
            </a:r>
            <a:r>
              <a:rPr lang="de-CH" dirty="0" smtClean="0"/>
              <a:t>seltener. </a:t>
            </a:r>
            <a:r>
              <a:rPr lang="de-CH" dirty="0"/>
              <a:t>Sie wird </a:t>
            </a:r>
            <a:r>
              <a:rPr lang="de-CH" dirty="0" smtClean="0"/>
              <a:t>von individuellen Multigrafien abgelöst.»</a:t>
            </a:r>
            <a:endParaRPr lang="de-CH" dirty="0"/>
          </a:p>
          <a:p>
            <a:endParaRPr lang="de-CH" dirty="0"/>
          </a:p>
          <a:p>
            <a:r>
              <a:rPr lang="de-CH" sz="1000" dirty="0"/>
              <a:t>Quelle: https://digitalswitzerland.com/wp-content/uploads/2018/02/Megatrends_Report_Swissfuture.pdf</a:t>
            </a:r>
          </a:p>
        </p:txBody>
      </p:sp>
      <p:grpSp>
        <p:nvGrpSpPr>
          <p:cNvPr id="23" name="Gruppieren 22"/>
          <p:cNvGrpSpPr/>
          <p:nvPr/>
        </p:nvGrpSpPr>
        <p:grpSpPr>
          <a:xfrm>
            <a:off x="7560000" y="180000"/>
            <a:ext cx="1484096" cy="1008112"/>
            <a:chOff x="1918320" y="2276872"/>
            <a:chExt cx="5100414" cy="3646272"/>
          </a:xfrm>
        </p:grpSpPr>
        <p:sp>
          <p:nvSpPr>
            <p:cNvPr id="24" name="Sechseck 23"/>
            <p:cNvSpPr>
              <a:spLocks/>
            </p:cNvSpPr>
            <p:nvPr/>
          </p:nvSpPr>
          <p:spPr>
            <a:xfrm>
              <a:off x="3567100" y="2276872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5" name="Sechseck 24"/>
            <p:cNvSpPr>
              <a:spLocks/>
            </p:cNvSpPr>
            <p:nvPr/>
          </p:nvSpPr>
          <p:spPr>
            <a:xfrm>
              <a:off x="5218534" y="2933023"/>
              <a:ext cx="1800200" cy="1148678"/>
            </a:xfrm>
            <a:prstGeom prst="hexago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6" name="Sechseck 25"/>
            <p:cNvSpPr>
              <a:spLocks/>
            </p:cNvSpPr>
            <p:nvPr/>
          </p:nvSpPr>
          <p:spPr>
            <a:xfrm>
              <a:off x="5218534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7" name="Sechseck 26"/>
            <p:cNvSpPr>
              <a:spLocks/>
            </p:cNvSpPr>
            <p:nvPr/>
          </p:nvSpPr>
          <p:spPr>
            <a:xfrm>
              <a:off x="3567100" y="4774466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8" name="Sechseck 27"/>
            <p:cNvSpPr>
              <a:spLocks/>
            </p:cNvSpPr>
            <p:nvPr/>
          </p:nvSpPr>
          <p:spPr>
            <a:xfrm>
              <a:off x="1918320" y="4200127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9" name="Sechseck 28"/>
            <p:cNvSpPr>
              <a:spLocks/>
            </p:cNvSpPr>
            <p:nvPr/>
          </p:nvSpPr>
          <p:spPr>
            <a:xfrm>
              <a:off x="1918320" y="2933023"/>
              <a:ext cx="1800200" cy="1148678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15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orlage NEUNEUNEU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3288</Words>
  <Application>Microsoft Office PowerPoint</Application>
  <PresentationFormat>Bildschirmpräsentation (4:3)</PresentationFormat>
  <Paragraphs>634</Paragraphs>
  <Slides>65</Slides>
  <Notes>30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65</vt:i4>
      </vt:variant>
    </vt:vector>
  </HeadingPairs>
  <TitlesOfParts>
    <vt:vector size="66" baseType="lpstr">
      <vt:lpstr>Vorlage NEUNEUNEU</vt:lpstr>
      <vt:lpstr>KirchGemeindePlus – Wandel in den Kirchgemeinden gemeinsam gestalten </vt:lpstr>
      <vt:lpstr>Inhalt</vt:lpstr>
      <vt:lpstr>Ausgangslage: Die Welt verändert sich Trends im Kanton ZH und in CH</vt:lpstr>
      <vt:lpstr>Ausgangslage: Die Schweiz wird bevölkerungsreicher und zugleich älter</vt:lpstr>
      <vt:lpstr>Ausgangslage: Bis 2040 wird der Kanton Zürich um 23 Prozent auf 1.8 Mio. Personen anwachsen</vt:lpstr>
      <vt:lpstr>PowerPoint-Präsentation</vt:lpstr>
      <vt:lpstr>Ausgangslage: In den letzten Jahren nahm die Anzahl Reformierter ab. Es ist keine Trendumkehr in Aussicht</vt:lpstr>
      <vt:lpstr>Ausgangslage: Trotz Bevölkerungswachstum im Kt ZH  sinkt bis 2030 die Anzahl der Reformierten stetig</vt:lpstr>
      <vt:lpstr>Ausgangslage: Wie Menschen leben und arbeiten, hat sich sehr in den letzten Jahrzehnten verändert </vt:lpstr>
      <vt:lpstr>Ausgangslage: Plurale Lebensformen (inkl. Individualisierungen) nehmen in der Schweiz zu  </vt:lpstr>
      <vt:lpstr>Ausgangslage: Die Veränderung betrifft verschiedene Aspekte, hier einige herausgegriffen</vt:lpstr>
      <vt:lpstr>Ausgangslage: Die Rollen von Frauen und Männer   in Erwerb und Familie wandeln sich</vt:lpstr>
      <vt:lpstr>Ausgangslage: Besonders das Mittelland wird urbaner. Kultur-, Lebens- und Arbeitsräumen verdichten sich</vt:lpstr>
      <vt:lpstr>Ausgangslage: Besonders das Mittelland wird urbaner. Kultur-, Lebens- und Arbeitsräumen verdichten sich</vt:lpstr>
      <vt:lpstr>Ausgangslage: Städte werden verdichtet - Beispiel Zürich Hardbrücke – 1982 … 2016 </vt:lpstr>
      <vt:lpstr>PowerPoint-Präsentation</vt:lpstr>
      <vt:lpstr>Ausgangslage: Menschen legen heute weitere Strecken zurück, um ihre Bedürfnisse zu decken</vt:lpstr>
      <vt:lpstr>Ausgangslage: Viele Erwerbstätige pendeln von ihrem Wohnort wochentags mittlerweile «interkommunal»</vt:lpstr>
      <vt:lpstr>Ausgangslage: Durchschnittlich benötigen Pendler eine Std. täglich, um zur Arbeit und retour zu kommen</vt:lpstr>
      <vt:lpstr>Ausgangslage: Vor allem der technologische Wandel führt zu subjektiv wahrgenommener Beschleunigung</vt:lpstr>
      <vt:lpstr>Ausgangslage: Es gibt verschiedene ekklesiologische Entwicklungen in westlichen Gesellschaften</vt:lpstr>
      <vt:lpstr>Ausgangslage: Mehrere rote Fäden lassen sich in diesen Entwicklungen identifizieren</vt:lpstr>
      <vt:lpstr>Ausgangslage: Das Pfarramt verändert sich</vt:lpstr>
      <vt:lpstr>Fazit Ausgangslage</vt:lpstr>
      <vt:lpstr>Fazit: Chancen für Kirchgemeinden KirchGemeindePlus: Zielbild</vt:lpstr>
      <vt:lpstr>KirchGemeindePlus:  Wandel in Kirchgemeinden gestalten </vt:lpstr>
      <vt:lpstr>Vision: Warum machen wir das? </vt:lpstr>
      <vt:lpstr>PowerPoint-Präsentation</vt:lpstr>
      <vt:lpstr>Vision: Warum machen wir das?</vt:lpstr>
      <vt:lpstr>Anregungen für Kirchgemeinden Fragen und Instrumente für den Wandel</vt:lpstr>
      <vt:lpstr>Vision: Wie sieht unser Bild der Zukunft aus?  </vt:lpstr>
      <vt:lpstr>Vision: Wie sieht unser Bild der Zukunft aus?  </vt:lpstr>
      <vt:lpstr>Exkurs: Teile der wert-schätzenden Gemeinde-entwicklung </vt:lpstr>
      <vt:lpstr>Exkurs: Golden Circle Technik </vt:lpstr>
      <vt:lpstr>KirchGemeindePlus:  Wandel in Kirchgemeinden gestalten </vt:lpstr>
      <vt:lpstr>Strategie:  Wie, mit welchen Schwerpunkten machen wir das?</vt:lpstr>
      <vt:lpstr>Strategie:  Wie, mit welchen Schwerpunkten machen wir das?</vt:lpstr>
      <vt:lpstr>PowerPoint-Präsentation</vt:lpstr>
      <vt:lpstr>Strategie:  Wie, mit welchen Schwerpunkten machen wir das?</vt:lpstr>
      <vt:lpstr>PowerPoint-Präsentation</vt:lpstr>
      <vt:lpstr>Anregungen für Kirchgemeinden Fragen und Instrumente für den Wandel</vt:lpstr>
      <vt:lpstr>Strategie:  Welchen Schwerpunkte leiten uns?</vt:lpstr>
      <vt:lpstr>Strategie:  Wie kommen wir zu geeigneten Schwerpunkten?</vt:lpstr>
      <vt:lpstr>KirchGemeindePlus:  Wandel in Kirchgemeinden gestalten </vt:lpstr>
      <vt:lpstr>Struktur: Wie formieren wir uns?</vt:lpstr>
      <vt:lpstr>Struktur: Wie formieren wir uns? </vt:lpstr>
      <vt:lpstr>Struktur: Wie formieren wir uns? </vt:lpstr>
      <vt:lpstr>Struktur: Wie formieren wir uns? </vt:lpstr>
      <vt:lpstr>Struktur: Wie formieren wir uns? </vt:lpstr>
      <vt:lpstr>Struktur: Wie formieren wir uns? </vt:lpstr>
      <vt:lpstr>Anregungen für Kirchgemeinden Fragen und Instrumente für den Wandel</vt:lpstr>
      <vt:lpstr>Struktur: Wie formieren wir uns? </vt:lpstr>
      <vt:lpstr>Struktur: Wie formieren wir uns?</vt:lpstr>
      <vt:lpstr>KirchGemeindePlus:  Wandel in Kirchgemeinden gestalten </vt:lpstr>
      <vt:lpstr>Kultur: Welches Miteinander wählen wir? </vt:lpstr>
      <vt:lpstr>Kultur: Der Eisberg der unsichtbaren kulturellen Aspekte</vt:lpstr>
      <vt:lpstr>Kultur: Wie unterschiedliche Kulturen sich zueinander verhalten können</vt:lpstr>
      <vt:lpstr>Kultur: Die Phasen der Veränderungen</vt:lpstr>
      <vt:lpstr>Kultur: Teamphasen und Leistung </vt:lpstr>
      <vt:lpstr>Kultur: Welches Miteinander wählen wir?  Stufen der Partizipation</vt:lpstr>
      <vt:lpstr>Anregungen für Kirchgemeinden Fragen und Instrumente für den Wandel</vt:lpstr>
      <vt:lpstr>Kultur: Auf welche Art und Weise? </vt:lpstr>
      <vt:lpstr>Kultur: Auf welche Art und Weise? </vt:lpstr>
      <vt:lpstr>Unterstützungen durch Zürcher Landeskirche</vt:lpstr>
      <vt:lpstr>Haben Sie Fragen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Kirchgemeinde Plus Weinland Mitte</dc:title>
  <dc:creator>user</dc:creator>
  <cp:lastModifiedBy>Espenhorst Svenja</cp:lastModifiedBy>
  <cp:revision>516</cp:revision>
  <cp:lastPrinted>2017-01-10T19:44:22Z</cp:lastPrinted>
  <dcterms:created xsi:type="dcterms:W3CDTF">2015-01-28T08:44:32Z</dcterms:created>
  <dcterms:modified xsi:type="dcterms:W3CDTF">2018-05-27T10:24:04Z</dcterms:modified>
</cp:coreProperties>
</file>